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Tahom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ngel Guerrer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53F021-3039-4E8E-B3B2-3214032742E1}">
  <a:tblStyle styleId="{D453F021-3039-4E8E-B3B2-3214032742E1}"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a:neCell>
    <a:nwCell>
      <a:tcTxStyle/>
    </a:nwCell>
  </a:tblStyle>
  <a:tblStyle styleId="{D2670899-F140-4A70-AAAD-105AB6014C73}"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E96A299-4C5B-4CA8-838C-8F9854F2C96E}"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1F1830-362D-420C-9027-47AD34B43B78}"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Tahoma-regular.fntdata"/><Relationship Id="rId50" Type="http://schemas.openxmlformats.org/officeDocument/2006/relationships/slide" Target="slides/slide43.xml"/><Relationship Id="rId52" Type="http://schemas.openxmlformats.org/officeDocument/2006/relationships/font" Target="fonts/Tahoma-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25T10:14:05.237">
    <p:pos x="5183" y="570"/>
    <p:text>I think its best to have these images instead of CAD (better representation)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5013b8394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5013b8394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ffa3f066b_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ffa3f066b_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Requirements derived from the spectral features of SO2, the trace volcanic </a:t>
            </a:r>
            <a:r>
              <a:rPr lang="en"/>
              <a:t>target</a:t>
            </a:r>
            <a:r>
              <a:rPr lang="en"/>
              <a:t>. Blackbody emission peaks give us target ranges for radiometry.  Important for CDH Storage </a:t>
            </a:r>
            <a:r>
              <a:rPr lang="en"/>
              <a:t>capacity</a:t>
            </a:r>
            <a:r>
              <a:rPr lang="en"/>
              <a:t> requirement that </a:t>
            </a:r>
            <a:r>
              <a:rPr lang="en"/>
              <a:t>integration</a:t>
            </a:r>
            <a:r>
              <a:rPr lang="en"/>
              <a:t> times for exposures can fall anywhere between 4 ms and 4k ms.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10% baseline </a:t>
            </a:r>
            <a:r>
              <a:rPr lang="en"/>
              <a:t>accuracy</a:t>
            </a:r>
            <a:r>
              <a:rPr lang="en"/>
              <a:t> for the </a:t>
            </a:r>
            <a:r>
              <a:rPr lang="en"/>
              <a:t>photometry</a:t>
            </a:r>
            <a:r>
              <a:rPr lang="en"/>
              <a:t> required for accurate </a:t>
            </a:r>
            <a:r>
              <a:rPr lang="en"/>
              <a:t>scattering</a:t>
            </a:r>
            <a:r>
              <a:rPr lang="en"/>
              <a:t> detection.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Calibration will be thoroughly tested before launch. These processes </a:t>
            </a:r>
            <a:r>
              <a:rPr lang="en"/>
              <a:t>will occur continuously in situ before exposures, with the dark and flat. </a:t>
            </a:r>
            <a:r>
              <a:rPr lang="en"/>
              <a:t>We are meeting </a:t>
            </a:r>
            <a:r>
              <a:rPr lang="en"/>
              <a:t>precision</a:t>
            </a:r>
            <a:r>
              <a:rPr lang="en"/>
              <a:t> requirements and boosting readability and reliability of data with post collection destriping. </a:t>
            </a:r>
            <a:endParaRPr/>
          </a:p>
          <a:p>
            <a:pPr indent="-298450" lvl="0" marL="457200" rtl="0" algn="l">
              <a:spcBef>
                <a:spcPts val="0"/>
              </a:spcBef>
              <a:spcAft>
                <a:spcPts val="0"/>
              </a:spcAft>
              <a:buSzPts val="1100"/>
              <a:buAutoNum type="arabicPeriod"/>
            </a:pPr>
            <a:r>
              <a:rPr lang="en"/>
              <a:t>Attribute Goddard SFC, Ball Aero, Jet, and John Ho for heritage design and instrument collaboration elaboration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5013b8394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013b8394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Wanted to stabilize against extreme oscillations. </a:t>
            </a:r>
            <a:endParaRPr/>
          </a:p>
          <a:p>
            <a:pPr indent="-298450" lvl="0" marL="457200" rtl="0" algn="l">
              <a:spcBef>
                <a:spcPts val="0"/>
              </a:spcBef>
              <a:spcAft>
                <a:spcPts val="0"/>
              </a:spcAft>
              <a:buSzPts val="1100"/>
              <a:buAutoNum type="arabicPeriod"/>
            </a:pPr>
            <a:r>
              <a:rPr lang="en"/>
              <a:t>JPL has actually done extensive research on aerobot prototypes and published a lot in </a:t>
            </a:r>
            <a:r>
              <a:rPr lang="en"/>
              <a:t>their</a:t>
            </a:r>
            <a:r>
              <a:rPr lang="en"/>
              <a:t> open repository, and the spherical design choice won the trade study. The choice of sphere is simple enough and easily manufacturable in hemispheres with an aperture opening in the </a:t>
            </a:r>
            <a:r>
              <a:rPr lang="en"/>
              <a:t>negative</a:t>
            </a:r>
            <a:r>
              <a:rPr lang="en"/>
              <a:t> nadir direction. It also is </a:t>
            </a:r>
            <a:r>
              <a:rPr lang="en">
                <a:solidFill>
                  <a:schemeClr val="dk1"/>
                </a:solidFill>
              </a:rPr>
              <a:t>t</a:t>
            </a:r>
            <a:r>
              <a:rPr lang="en">
                <a:solidFill>
                  <a:schemeClr val="dk1"/>
                </a:solidFill>
              </a:rPr>
              <a:t>hermally efficient, structurally sound.</a:t>
            </a:r>
            <a:endParaRPr/>
          </a:p>
          <a:p>
            <a:pPr indent="-298450" lvl="0" marL="457200" rtl="0" algn="l">
              <a:spcBef>
                <a:spcPts val="0"/>
              </a:spcBef>
              <a:spcAft>
                <a:spcPts val="0"/>
              </a:spcAft>
              <a:buSzPts val="1100"/>
              <a:buAutoNum type="arabicPeriod"/>
            </a:pPr>
            <a:r>
              <a:rPr lang="en"/>
              <a:t>Spherical viscosity actually has a second minimum, where for a sphere, the Reynolds number of the surface (if grainy) actually dampens </a:t>
            </a:r>
            <a:r>
              <a:rPr lang="en"/>
              <a:t>turbulence</a:t>
            </a:r>
            <a:r>
              <a:rPr lang="en"/>
              <a:t> more than other </a:t>
            </a:r>
            <a:r>
              <a:rPr lang="en"/>
              <a:t>geometries</a:t>
            </a:r>
            <a:r>
              <a:rPr lang="en"/>
              <a:t> for given medium viscosities.</a:t>
            </a:r>
            <a:endParaRPr/>
          </a:p>
          <a:p>
            <a:pPr indent="-298450" lvl="0" marL="457200" rtl="0" algn="l">
              <a:spcBef>
                <a:spcPts val="0"/>
              </a:spcBef>
              <a:spcAft>
                <a:spcPts val="0"/>
              </a:spcAft>
              <a:buSzPts val="1100"/>
              <a:buAutoNum type="arabicPeriod"/>
            </a:pPr>
            <a:r>
              <a:rPr lang="en"/>
              <a:t>Wanted to be able to have a constant solar flux. Regardless of solar position, irradiance on surface panels will be incident (mostly)</a:t>
            </a:r>
            <a:endParaRPr/>
          </a:p>
          <a:p>
            <a:pPr indent="-298450" lvl="0" marL="457200" rtl="0" algn="l">
              <a:spcBef>
                <a:spcPts val="0"/>
              </a:spcBef>
              <a:spcAft>
                <a:spcPts val="0"/>
              </a:spcAft>
              <a:buSzPts val="1100"/>
              <a:buAutoNum type="arabicPeriod"/>
            </a:pPr>
            <a:r>
              <a:rPr lang="en"/>
              <a:t>Biggest challenge was material selection and optimizing for mass and interior volume as well as structural support.</a:t>
            </a:r>
            <a:endParaRPr/>
          </a:p>
          <a:p>
            <a:pPr indent="-298450" lvl="1" marL="914400" rtl="0" algn="l">
              <a:spcBef>
                <a:spcPts val="0"/>
              </a:spcBef>
              <a:spcAft>
                <a:spcPts val="0"/>
              </a:spcAft>
              <a:buSzPts val="1100"/>
              <a:buAutoNum type="alphaLcPeriod"/>
            </a:pPr>
            <a:r>
              <a:rPr lang="en"/>
              <a:t>Mg A731b. NASA is developing next generation alloys to be used in </a:t>
            </a:r>
            <a:r>
              <a:rPr lang="en"/>
              <a:t>aerospace</a:t>
            </a:r>
            <a:r>
              <a:rPr lang="en"/>
              <a:t> applications, we found </a:t>
            </a:r>
            <a:r>
              <a:rPr lang="en"/>
              <a:t>strains</a:t>
            </a:r>
            <a:r>
              <a:rPr lang="en"/>
              <a:t> that suit our needs. The alloy is ⅔ the density of Al 6061 which was critical for meeting the mass requirement,m but it is not as chemically resistant. </a:t>
            </a:r>
            <a:endParaRPr/>
          </a:p>
          <a:p>
            <a:pPr indent="-298450" lvl="0" marL="457200" rtl="0" algn="l">
              <a:spcBef>
                <a:spcPts val="0"/>
              </a:spcBef>
              <a:spcAft>
                <a:spcPts val="0"/>
              </a:spcAft>
              <a:buSzPts val="1100"/>
              <a:buAutoNum type="arabicPeriod"/>
            </a:pPr>
            <a:r>
              <a:rPr lang="en"/>
              <a:t>Other alloys  involved are beyond satisfactory for their applications, mechanical properties meet </a:t>
            </a:r>
            <a:r>
              <a:rPr lang="en"/>
              <a:t>requirements</a:t>
            </a:r>
            <a:r>
              <a:rPr lang="en"/>
              <a:t> for target environment though not all miniscule fastening components have been space tested</a:t>
            </a:r>
            <a:endParaRPr/>
          </a:p>
          <a:p>
            <a:pPr indent="-298450" lvl="0" marL="457200" rtl="0" algn="l">
              <a:spcBef>
                <a:spcPts val="0"/>
              </a:spcBef>
              <a:spcAft>
                <a:spcPts val="0"/>
              </a:spcAft>
              <a:buSzPts val="1100"/>
              <a:buAutoNum type="arabicPeriod"/>
            </a:pPr>
            <a:r>
              <a:rPr lang="en"/>
              <a:t>Sapphire window visible on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013b839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013b839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manufacturers were selected according to aerospace expertise and proficiency in manufacturing target materials. Some of our sub components require special anti corrosion or protective finishes, which also contributed to our selection of the mechanical manufacturer. Longest </a:t>
            </a:r>
            <a:r>
              <a:rPr lang="en"/>
              <a:t>possible lead time is 7 weeks, which is from Meller. On average, we have a lead time of 5 days.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go over each component</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ff1e6643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ff1e664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CDH (or Command and Data Handling) is responsible for the flow of data in the system, and also its interaction and timing throughout the Aerobot system.</a:t>
            </a:r>
            <a:endParaRPr/>
          </a:p>
          <a:p>
            <a:pPr indent="-298450" lvl="0" marL="457200" rtl="0" algn="l">
              <a:spcBef>
                <a:spcPts val="0"/>
              </a:spcBef>
              <a:spcAft>
                <a:spcPts val="0"/>
              </a:spcAft>
              <a:buSzPts val="1100"/>
              <a:buChar char="-"/>
            </a:pPr>
            <a:r>
              <a:rPr lang="en">
                <a:solidFill>
                  <a:schemeClr val="dk1"/>
                </a:solidFill>
              </a:rPr>
              <a:t>C</a:t>
            </a:r>
            <a:r>
              <a:rPr lang="en">
                <a:solidFill>
                  <a:schemeClr val="dk1"/>
                </a:solidFill>
              </a:rPr>
              <a:t>DH takes little space physically, fitting into a 40 by 212 mm 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External comms are deployable, and mounted outside the chassis (for space)</a:t>
            </a:r>
            <a:endParaRPr>
              <a:solidFill>
                <a:schemeClr val="dk1"/>
              </a:solidFill>
            </a:endParaRPr>
          </a:p>
          <a:p>
            <a:pPr indent="-298450" lvl="0" marL="457200" rtl="0" algn="l">
              <a:spcBef>
                <a:spcPts val="0"/>
              </a:spcBef>
              <a:spcAft>
                <a:spcPts val="0"/>
              </a:spcAft>
              <a:buSzPts val="1100"/>
              <a:buChar char="-"/>
            </a:pPr>
            <a:r>
              <a:rPr lang="en">
                <a:solidFill>
                  <a:schemeClr val="dk1"/>
                </a:solidFill>
              </a:rPr>
              <a:t>On the nest slide, we will see that despite the low physical presence,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ffa3f066b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ffa3f066b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a:t>
            </a:r>
            <a:r>
              <a:rPr lang="en">
                <a:solidFill>
                  <a:schemeClr val="dk1"/>
                </a:solidFill>
              </a:rPr>
              <a:t>e SAFC represents the interconnectivity of data within every subsystem housed by…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All Subsystems are connected through I/O (Sensors, command, storage logs etc.). Mechanical, however, is passive.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Interfacing will mainly integrated using SpaceWire, but also utilizes current, and RF comms based on what best carries the type of data being handled.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RF is vital for external communication, so with DSS, orbiter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Antennas were chosen with the primary consideration of promoting the integrity of science data: to mission control and ultimately earth.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ffa3f066b_9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ffa3f066b_9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These manufacturers were chosen for their substantial experience in producing rad hard</a:t>
            </a:r>
            <a:endParaRPr/>
          </a:p>
          <a:p>
            <a:pPr indent="-298450" lvl="0" marL="457200" rtl="0" algn="l">
              <a:spcBef>
                <a:spcPts val="0"/>
              </a:spcBef>
              <a:spcAft>
                <a:spcPts val="0"/>
              </a:spcAft>
              <a:buSzPts val="1100"/>
              <a:buChar char="-"/>
            </a:pPr>
            <a:r>
              <a:rPr lang="en"/>
              <a:t>They are the best bet for preserving science without corruption and noise.</a:t>
            </a:r>
            <a:endParaRPr/>
          </a:p>
          <a:p>
            <a:pPr indent="-298450" lvl="0" marL="457200" rtl="0" algn="l">
              <a:spcBef>
                <a:spcPts val="0"/>
              </a:spcBef>
              <a:spcAft>
                <a:spcPts val="0"/>
              </a:spcAft>
              <a:buSzPts val="1100"/>
              <a:buChar char="-"/>
            </a:pPr>
            <a:r>
              <a:rPr lang="en"/>
              <a:t>CDH will rely heavily on power to modulate data flow, covered in the next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ff1e6643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4ff1e6643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ffa3f066b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ffa3f066b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ffa3f066b_1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ffa3f066b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ffa3f066b_15_3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ffa3f066b_15_3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Shehan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4ffa3f06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4ffa3f06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ffa3f066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4ffa3f066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e8ca014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4e8ca014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4fe3d7a89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4fe3d7a89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Brisa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4e519147b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4e519147b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4ffa3f066b_1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4ffa3f066b_1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4ffa3f066b_1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4ffa3f066b_1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4fe3d7a89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4fe3d7a89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4e519147b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4e519147b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Shehan/team leads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4ffa3f066b_15_3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4ffa3f066b_15_3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Shehan/team leads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4e519147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4e519147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5013b8394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5013b8394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5013b8394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5013b8394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ffa3f066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4ffa3f066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4ffa3f066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4ffa3f066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4ffa3f066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4ffa3f066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4ffa3f066b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4ffa3f066b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5013b8394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5013b8394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Biggest item for securing and assembling the components was ensuring that material and construction of choice would sustain the mass of the aerobot and stresses of launch, travel, EDI, and operation in the Venusian atmosphere.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literature for our corrosion resistance coating selections </a:t>
            </a:r>
            <a:r>
              <a:rPr lang="en">
                <a:solidFill>
                  <a:schemeClr val="dk1"/>
                </a:solidFill>
              </a:rPr>
              <a:t>Confident in alloy usage while in space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5013b83947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5013b83947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Confident in alloy usage while in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5013b83947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5013b83947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5013b83947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5013b83947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Confident in alloy usage while in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5013b83947_1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013b83947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5013b83947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5013b83947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4ffa3f066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4ffa3f066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fe3d7a898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4fe3d7a898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4e519147b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4e519147b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013b83947_1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013b83947_1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ffa3f06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ffa3f06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4e519147b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4e519147b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e519147b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e519147b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e519147b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e519147b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hyperlink" Target="https://hdl.handle.net/2014/22106" TargetMode="External"/><Relationship Id="rId7" Type="http://schemas.openxmlformats.org/officeDocument/2006/relationships/image" Target="../media/image31.jpg"/><Relationship Id="rId8"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1.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27.png"/><Relationship Id="rId8"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0"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30.png"/><Relationship Id="rId5" Type="http://schemas.openxmlformats.org/officeDocument/2006/relationships/image" Target="../media/image18.png"/><Relationship Id="rId6" Type="http://schemas.openxmlformats.org/officeDocument/2006/relationships/image" Target="../media/image29.png"/><Relationship Id="rId7" Type="http://schemas.openxmlformats.org/officeDocument/2006/relationships/image" Target="../media/image23.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1.png"/><Relationship Id="rId4" Type="http://schemas.openxmlformats.org/officeDocument/2006/relationships/image" Target="../media/image48.png"/><Relationship Id="rId5" Type="http://schemas.openxmlformats.org/officeDocument/2006/relationships/image" Target="../media/image21.png"/><Relationship Id="rId6"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6.png"/><Relationship Id="rId4" Type="http://schemas.openxmlformats.org/officeDocument/2006/relationships/image" Target="../media/image5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i.org/10.17226/2652)" TargetMode="External"/><Relationship Id="rId4" Type="http://schemas.openxmlformats.org/officeDocument/2006/relationships/hyperlink" Target="https://doi.org/10.17226/265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52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Preliminary Design </a:t>
            </a:r>
            <a:r>
              <a:rPr lang="en"/>
              <a:t>Review</a:t>
            </a:r>
            <a:r>
              <a:rPr lang="en"/>
              <a:t> Presentation</a:t>
            </a:r>
            <a:endParaRPr/>
          </a:p>
        </p:txBody>
      </p:sp>
      <p:sp>
        <p:nvSpPr>
          <p:cNvPr id="55" name="Google Shape;55;p13"/>
          <p:cNvSpPr txBox="1"/>
          <p:nvPr>
            <p:ph idx="1" type="subTitle"/>
          </p:nvPr>
        </p:nvSpPr>
        <p:spPr>
          <a:xfrm>
            <a:off x="311700" y="2174025"/>
            <a:ext cx="8520600" cy="28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highlight>
                  <a:srgbClr val="FFFFFF"/>
                </a:highlight>
              </a:rPr>
              <a:t>NASA L’SPACE Mission Concept Academy Spring 2025</a:t>
            </a:r>
            <a:endParaRPr sz="1800">
              <a:solidFill>
                <a:schemeClr val="dk1"/>
              </a:solidFill>
              <a:highlight>
                <a:srgbClr val="FFFFFF"/>
              </a:highlight>
            </a:endParaRPr>
          </a:p>
          <a:p>
            <a:pPr indent="0" lvl="0" marL="0" rtl="0" algn="ctr">
              <a:spcBef>
                <a:spcPts val="0"/>
              </a:spcBef>
              <a:spcAft>
                <a:spcPts val="0"/>
              </a:spcAft>
              <a:buClr>
                <a:schemeClr val="dk1"/>
              </a:buClr>
              <a:buSzPts val="1100"/>
              <a:buFont typeface="Arial"/>
              <a:buNone/>
            </a:pPr>
            <a:r>
              <a:t/>
            </a:r>
            <a:endParaRPr sz="1800">
              <a:solidFill>
                <a:schemeClr val="dk1"/>
              </a:solidFill>
              <a:highlight>
                <a:srgbClr val="FFFFFF"/>
              </a:highlight>
            </a:endParaRPr>
          </a:p>
          <a:p>
            <a:pPr indent="0" lvl="0" marL="0" rtl="0" algn="ctr">
              <a:spcBef>
                <a:spcPts val="0"/>
              </a:spcBef>
              <a:spcAft>
                <a:spcPts val="0"/>
              </a:spcAft>
              <a:buClr>
                <a:schemeClr val="dk1"/>
              </a:buClr>
              <a:buSzPts val="1100"/>
              <a:buFont typeface="Arial"/>
              <a:buNone/>
            </a:pPr>
            <a:r>
              <a:rPr lang="en" sz="1800">
                <a:solidFill>
                  <a:schemeClr val="dk1"/>
                </a:solidFill>
                <a:highlight>
                  <a:srgbClr val="FFFFFF"/>
                </a:highlight>
              </a:rPr>
              <a:t>TEAM </a:t>
            </a:r>
            <a:r>
              <a:rPr b="1" lang="en" sz="1800">
                <a:solidFill>
                  <a:schemeClr val="dk1"/>
                </a:solidFill>
                <a:highlight>
                  <a:srgbClr val="FFFFFF"/>
                </a:highlight>
              </a:rPr>
              <a:t>V.E.L.A.Z.Q.U.E.Z.</a:t>
            </a:r>
            <a:endParaRPr b="1" sz="18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b="1" sz="1800">
              <a:solidFill>
                <a:schemeClr val="dk1"/>
              </a:solidFill>
              <a:highlight>
                <a:srgbClr val="FFFFFF"/>
              </a:highlight>
            </a:endParaRPr>
          </a:p>
          <a:p>
            <a:pPr indent="0" lvl="0" marL="0" rtl="0" algn="ctr">
              <a:spcBef>
                <a:spcPts val="0"/>
              </a:spcBef>
              <a:spcAft>
                <a:spcPts val="0"/>
              </a:spcAft>
              <a:buClr>
                <a:schemeClr val="dk1"/>
              </a:buClr>
              <a:buSzPts val="1100"/>
              <a:buFont typeface="Arial"/>
              <a:buNone/>
            </a:pPr>
            <a:r>
              <a:rPr b="1" i="1" lang="en" sz="1800">
                <a:solidFill>
                  <a:schemeClr val="dk1"/>
                </a:solidFill>
                <a:highlight>
                  <a:srgbClr val="FFFFFF"/>
                </a:highlight>
              </a:rPr>
              <a:t>V</a:t>
            </a:r>
            <a:r>
              <a:rPr i="1" lang="en" sz="1800">
                <a:solidFill>
                  <a:schemeClr val="dk1"/>
                </a:solidFill>
                <a:highlight>
                  <a:srgbClr val="FFFFFF"/>
                </a:highlight>
              </a:rPr>
              <a:t>enus </a:t>
            </a:r>
            <a:r>
              <a:rPr b="1" i="1" lang="en" sz="1800">
                <a:solidFill>
                  <a:schemeClr val="dk1"/>
                </a:solidFill>
                <a:highlight>
                  <a:srgbClr val="FFFFFF"/>
                </a:highlight>
              </a:rPr>
              <a:t>E</a:t>
            </a:r>
            <a:r>
              <a:rPr i="1" lang="en" sz="1800">
                <a:solidFill>
                  <a:schemeClr val="dk1"/>
                </a:solidFill>
                <a:highlight>
                  <a:srgbClr val="FFFFFF"/>
                </a:highlight>
              </a:rPr>
              <a:t>nvironmental </a:t>
            </a:r>
            <a:r>
              <a:rPr b="1" i="1" lang="en" sz="1800">
                <a:solidFill>
                  <a:schemeClr val="dk1"/>
                </a:solidFill>
                <a:highlight>
                  <a:srgbClr val="FFFFFF"/>
                </a:highlight>
              </a:rPr>
              <a:t>L</a:t>
            </a:r>
            <a:r>
              <a:rPr i="1" lang="en" sz="1800">
                <a:solidFill>
                  <a:schemeClr val="dk1"/>
                </a:solidFill>
                <a:highlight>
                  <a:srgbClr val="FFFFFF"/>
                </a:highlight>
              </a:rPr>
              <a:t>ight and </a:t>
            </a:r>
            <a:r>
              <a:rPr b="1" i="1" lang="en" sz="1800">
                <a:solidFill>
                  <a:schemeClr val="dk1"/>
                </a:solidFill>
                <a:highlight>
                  <a:srgbClr val="FFFFFF"/>
                </a:highlight>
              </a:rPr>
              <a:t>A</a:t>
            </a:r>
            <a:r>
              <a:rPr i="1" lang="en" sz="1800">
                <a:solidFill>
                  <a:schemeClr val="dk1"/>
                </a:solidFill>
                <a:highlight>
                  <a:srgbClr val="FFFFFF"/>
                </a:highlight>
              </a:rPr>
              <a:t>tmospheric </a:t>
            </a:r>
            <a:r>
              <a:rPr b="1" i="1" lang="en" sz="1800">
                <a:solidFill>
                  <a:schemeClr val="dk1"/>
                </a:solidFill>
                <a:highlight>
                  <a:srgbClr val="FFFFFF"/>
                </a:highlight>
              </a:rPr>
              <a:t>Z</a:t>
            </a:r>
            <a:r>
              <a:rPr i="1" lang="en" sz="1800">
                <a:solidFill>
                  <a:schemeClr val="dk1"/>
                </a:solidFill>
                <a:highlight>
                  <a:srgbClr val="FFFFFF"/>
                </a:highlight>
              </a:rPr>
              <a:t>onal </a:t>
            </a:r>
            <a:r>
              <a:rPr b="1" i="1" lang="en" sz="1800">
                <a:solidFill>
                  <a:schemeClr val="dk1"/>
                </a:solidFill>
                <a:highlight>
                  <a:srgbClr val="FFFFFF"/>
                </a:highlight>
              </a:rPr>
              <a:t>Q</a:t>
            </a:r>
            <a:r>
              <a:rPr i="1" lang="en" sz="1800">
                <a:solidFill>
                  <a:schemeClr val="dk1"/>
                </a:solidFill>
                <a:highlight>
                  <a:srgbClr val="FFFFFF"/>
                </a:highlight>
              </a:rPr>
              <a:t>uantification </a:t>
            </a:r>
            <a:r>
              <a:rPr b="1" i="1" lang="en" sz="1800">
                <a:solidFill>
                  <a:schemeClr val="dk1"/>
                </a:solidFill>
                <a:highlight>
                  <a:srgbClr val="FFFFFF"/>
                </a:highlight>
              </a:rPr>
              <a:t>U</a:t>
            </a:r>
            <a:r>
              <a:rPr i="1" lang="en" sz="1800">
                <a:solidFill>
                  <a:schemeClr val="dk1"/>
                </a:solidFill>
                <a:highlight>
                  <a:srgbClr val="FFFFFF"/>
                </a:highlight>
              </a:rPr>
              <a:t>nder </a:t>
            </a:r>
            <a:r>
              <a:rPr b="1" i="1" lang="en" sz="1800">
                <a:solidFill>
                  <a:schemeClr val="dk1"/>
                </a:solidFill>
                <a:highlight>
                  <a:srgbClr val="FFFFFF"/>
                </a:highlight>
              </a:rPr>
              <a:t>E</a:t>
            </a:r>
            <a:r>
              <a:rPr i="1" lang="en" sz="1800">
                <a:solidFill>
                  <a:schemeClr val="dk1"/>
                </a:solidFill>
                <a:highlight>
                  <a:srgbClr val="FFFFFF"/>
                </a:highlight>
              </a:rPr>
              <a:t>xtreme </a:t>
            </a:r>
            <a:r>
              <a:rPr b="1" i="1" lang="en" sz="1800">
                <a:solidFill>
                  <a:schemeClr val="dk1"/>
                </a:solidFill>
                <a:highlight>
                  <a:srgbClr val="FFFFFF"/>
                </a:highlight>
              </a:rPr>
              <a:t>Z</a:t>
            </a:r>
            <a:r>
              <a:rPr i="1" lang="en" sz="1800">
                <a:solidFill>
                  <a:schemeClr val="dk1"/>
                </a:solidFill>
                <a:highlight>
                  <a:srgbClr val="FFFFFF"/>
                </a:highlight>
              </a:rPr>
              <a:t>ones</a:t>
            </a:r>
            <a:endParaRPr sz="1800">
              <a:solidFill>
                <a:schemeClr val="dk1"/>
              </a:solidFill>
              <a:highlight>
                <a:srgbClr val="FFFFFF"/>
              </a:highlight>
            </a:endParaRPr>
          </a:p>
          <a:p>
            <a:pPr indent="0" lvl="0" marL="0" rtl="0" algn="ctr">
              <a:spcBef>
                <a:spcPts val="0"/>
              </a:spcBef>
              <a:spcAft>
                <a:spcPts val="0"/>
              </a:spcAft>
              <a:buClr>
                <a:schemeClr val="dk1"/>
              </a:buClr>
              <a:buSzPts val="1100"/>
              <a:buFont typeface="Arial"/>
              <a:buNone/>
            </a:pPr>
            <a:r>
              <a:t/>
            </a:r>
            <a:endParaRPr sz="1800">
              <a:solidFill>
                <a:schemeClr val="dk1"/>
              </a:solidFill>
              <a:highlight>
                <a:srgbClr val="FFFFFF"/>
              </a:highlight>
            </a:endParaRPr>
          </a:p>
          <a:p>
            <a:pPr indent="0" lvl="0" marL="0" rtl="0" algn="ctr">
              <a:spcBef>
                <a:spcPts val="0"/>
              </a:spcBef>
              <a:spcAft>
                <a:spcPts val="0"/>
              </a:spcAft>
              <a:buClr>
                <a:schemeClr val="dk1"/>
              </a:buClr>
              <a:buSzPts val="1100"/>
              <a:buFont typeface="Arial"/>
              <a:buNone/>
            </a:pPr>
            <a:r>
              <a:rPr b="1" lang="en" sz="1800">
                <a:solidFill>
                  <a:schemeClr val="dk1"/>
                </a:solidFill>
                <a:highlight>
                  <a:srgbClr val="FFFFFF"/>
                </a:highlight>
              </a:rPr>
              <a:t>Prepared by:</a:t>
            </a:r>
            <a:r>
              <a:rPr lang="en" sz="1800">
                <a:solidFill>
                  <a:schemeClr val="dk1"/>
                </a:solidFill>
                <a:highlight>
                  <a:srgbClr val="FFFFFF"/>
                </a:highlight>
              </a:rPr>
              <a:t> Eduardo Beltran, Emily Castro, Daxx Delucchi, Carter Garrett, Angel Guerrero, Grace Kirk, Briseyda Loescher, Luis Marquez, Shehan Rajapakse, James Rivera, Ethan Thai, Matthew Zhu</a:t>
            </a:r>
            <a:endParaRPr sz="1800">
              <a:solidFill>
                <a:schemeClr val="dk1"/>
              </a:solidFill>
            </a:endParaRPr>
          </a:p>
          <a:p>
            <a:pPr indent="0" lvl="0" marL="0" rtl="0" algn="ctr">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6628175" y="30225"/>
            <a:ext cx="17895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20"/>
              <a:t>Differences in Constraint and SWaP</a:t>
            </a:r>
            <a:endParaRPr sz="2320"/>
          </a:p>
        </p:txBody>
      </p:sp>
      <p:graphicFrame>
        <p:nvGraphicFramePr>
          <p:cNvPr id="122" name="Google Shape;122;p22"/>
          <p:cNvGraphicFramePr/>
          <p:nvPr/>
        </p:nvGraphicFramePr>
        <p:xfrm>
          <a:off x="0" y="-92400"/>
          <a:ext cx="3000000" cy="3000000"/>
        </p:xfrm>
        <a:graphic>
          <a:graphicData uri="http://schemas.openxmlformats.org/drawingml/2006/table">
            <a:tbl>
              <a:tblPr>
                <a:noFill/>
                <a:tableStyleId>{3E96A299-4C5B-4CA8-838C-8F9854F2C96E}</a:tableStyleId>
              </a:tblPr>
              <a:tblGrid>
                <a:gridCol w="684875"/>
                <a:gridCol w="609500"/>
                <a:gridCol w="767050"/>
                <a:gridCol w="684875"/>
                <a:gridCol w="684875"/>
                <a:gridCol w="684875"/>
                <a:gridCol w="684875"/>
                <a:gridCol w="780725"/>
                <a:gridCol w="684875"/>
              </a:tblGrid>
              <a:tr h="58725">
                <a:tc rowSpan="2">
                  <a:txBody>
                    <a:bodyPr/>
                    <a:lstStyle/>
                    <a:p>
                      <a:pPr indent="0" lvl="0" marL="0" rtl="0" algn="ctr">
                        <a:lnSpc>
                          <a:spcPct val="115000"/>
                        </a:lnSpc>
                        <a:spcBef>
                          <a:spcPts val="0"/>
                        </a:spcBef>
                        <a:spcAft>
                          <a:spcPts val="0"/>
                        </a:spcAft>
                        <a:buNone/>
                      </a:pPr>
                      <a:r>
                        <a:rPr b="1" lang="en" sz="700">
                          <a:solidFill>
                            <a:srgbClr val="FFFFFF"/>
                          </a:solidFill>
                        </a:rPr>
                        <a:t>WBS</a:t>
                      </a:r>
                      <a:endParaRPr b="1" sz="700">
                        <a:solidFill>
                          <a:srgbClr val="FFFFFF"/>
                        </a:solidFill>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solidFill>
                      <a:srgbClr val="666666"/>
                    </a:solidFill>
                  </a:tcPr>
                </a:tc>
                <a:tc rowSpan="2">
                  <a:txBody>
                    <a:bodyPr/>
                    <a:lstStyle/>
                    <a:p>
                      <a:pPr indent="0" lvl="0" marL="0" rtl="0" algn="ctr">
                        <a:lnSpc>
                          <a:spcPct val="115000"/>
                        </a:lnSpc>
                        <a:spcBef>
                          <a:spcPts val="0"/>
                        </a:spcBef>
                        <a:spcAft>
                          <a:spcPts val="0"/>
                        </a:spcAft>
                        <a:buNone/>
                      </a:pPr>
                      <a:r>
                        <a:rPr b="1" lang="en" sz="700">
                          <a:solidFill>
                            <a:srgbClr val="FFFFFF"/>
                          </a:solidFill>
                        </a:rPr>
                        <a:t>System / Subsystem</a:t>
                      </a:r>
                      <a:endParaRPr b="1" sz="700">
                        <a:solidFill>
                          <a:srgbClr val="FFFFFF"/>
                        </a:solidFill>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solidFill>
                      <a:srgbClr val="666666"/>
                    </a:solidFill>
                  </a:tcPr>
                </a:tc>
                <a:tc rowSpan="2">
                  <a:txBody>
                    <a:bodyPr/>
                    <a:lstStyle/>
                    <a:p>
                      <a:pPr indent="0" lvl="0" marL="0" rtl="0" algn="ctr">
                        <a:lnSpc>
                          <a:spcPct val="115000"/>
                        </a:lnSpc>
                        <a:spcBef>
                          <a:spcPts val="0"/>
                        </a:spcBef>
                        <a:spcAft>
                          <a:spcPts val="0"/>
                        </a:spcAft>
                        <a:buNone/>
                      </a:pPr>
                      <a:r>
                        <a:rPr b="1" lang="en" sz="700">
                          <a:solidFill>
                            <a:srgbClr val="FFFFFF"/>
                          </a:solidFill>
                        </a:rPr>
                        <a:t>Description</a:t>
                      </a:r>
                      <a:endParaRPr b="1" sz="700">
                        <a:solidFill>
                          <a:srgbClr val="FFFFFF"/>
                        </a:solidFill>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solidFill>
                      <a:srgbClr val="666666"/>
                    </a:solidFill>
                  </a:tcPr>
                </a:tc>
                <a:tc rowSpan="2">
                  <a:txBody>
                    <a:bodyPr/>
                    <a:lstStyle/>
                    <a:p>
                      <a:pPr indent="0" lvl="0" marL="0" rtl="0" algn="ctr">
                        <a:lnSpc>
                          <a:spcPct val="115000"/>
                        </a:lnSpc>
                        <a:spcBef>
                          <a:spcPts val="0"/>
                        </a:spcBef>
                        <a:spcAft>
                          <a:spcPts val="0"/>
                        </a:spcAft>
                        <a:buNone/>
                      </a:pPr>
                      <a:r>
                        <a:rPr b="1" lang="en" sz="700">
                          <a:solidFill>
                            <a:srgbClr val="FFFFFF"/>
                          </a:solidFill>
                        </a:rPr>
                        <a:t>Selected component</a:t>
                      </a:r>
                      <a:endParaRPr b="1" sz="700">
                        <a:solidFill>
                          <a:srgbClr val="FFFFFF"/>
                        </a:solidFill>
                      </a:endParaRPr>
                    </a:p>
                  </a:txBody>
                  <a:tcPr marT="19050" marB="19050" marR="28575" marL="28575" anchor="ctr">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solidFill>
                      <a:srgbClr val="666666"/>
                    </a:solidFill>
                  </a:tcPr>
                </a:tc>
                <a:tc rowSpan="2">
                  <a:txBody>
                    <a:bodyPr/>
                    <a:lstStyle/>
                    <a:p>
                      <a:pPr indent="0" lvl="0" marL="0" rtl="0" algn="ctr">
                        <a:lnSpc>
                          <a:spcPct val="115000"/>
                        </a:lnSpc>
                        <a:spcBef>
                          <a:spcPts val="0"/>
                        </a:spcBef>
                        <a:spcAft>
                          <a:spcPts val="0"/>
                        </a:spcAft>
                        <a:buNone/>
                      </a:pPr>
                      <a:r>
                        <a:rPr b="1" lang="en" sz="700">
                          <a:solidFill>
                            <a:srgbClr val="FFFFFF"/>
                          </a:solidFill>
                        </a:rPr>
                        <a:t>Mass (kg)</a:t>
                      </a:r>
                      <a:endParaRPr b="1" sz="700">
                        <a:solidFill>
                          <a:srgbClr val="FFFFFF"/>
                        </a:solidFill>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solidFill>
                      <a:srgbClr val="666666"/>
                    </a:solidFill>
                  </a:tcPr>
                </a:tc>
                <a:tc rowSpan="2">
                  <a:txBody>
                    <a:bodyPr/>
                    <a:lstStyle/>
                    <a:p>
                      <a:pPr indent="0" lvl="0" marL="0" rtl="0" algn="ctr">
                        <a:lnSpc>
                          <a:spcPct val="115000"/>
                        </a:lnSpc>
                        <a:spcBef>
                          <a:spcPts val="0"/>
                        </a:spcBef>
                        <a:spcAft>
                          <a:spcPts val="0"/>
                        </a:spcAft>
                        <a:buNone/>
                      </a:pPr>
                      <a:r>
                        <a:rPr b="1" lang="en" sz="500">
                          <a:solidFill>
                            <a:srgbClr val="FFFFFF"/>
                          </a:solidFill>
                        </a:rPr>
                        <a:t>Total Dimensions m^3</a:t>
                      </a:r>
                      <a:endParaRPr b="1" sz="500">
                        <a:solidFill>
                          <a:srgbClr val="FFFFFF"/>
                        </a:solidFill>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solidFill>
                      <a:srgbClr val="666666"/>
                    </a:solidFill>
                  </a:tcPr>
                </a:tc>
                <a:tc rowSpan="2">
                  <a:txBody>
                    <a:bodyPr/>
                    <a:lstStyle/>
                    <a:p>
                      <a:pPr indent="0" lvl="0" marL="0" rtl="0" algn="ctr">
                        <a:lnSpc>
                          <a:spcPct val="115000"/>
                        </a:lnSpc>
                        <a:spcBef>
                          <a:spcPts val="0"/>
                        </a:spcBef>
                        <a:spcAft>
                          <a:spcPts val="0"/>
                        </a:spcAft>
                        <a:buNone/>
                      </a:pPr>
                      <a:r>
                        <a:rPr b="1" lang="en" sz="700">
                          <a:solidFill>
                            <a:srgbClr val="FFFFFF"/>
                          </a:solidFill>
                        </a:rPr>
                        <a:t>Power (W)</a:t>
                      </a:r>
                      <a:endParaRPr b="1" sz="700">
                        <a:solidFill>
                          <a:srgbClr val="FFFFFF"/>
                        </a:solidFill>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solidFill>
                      <a:srgbClr val="666666"/>
                    </a:solidFill>
                  </a:tcPr>
                </a:tc>
                <a:tc rowSpan="2">
                  <a:txBody>
                    <a:bodyPr/>
                    <a:lstStyle/>
                    <a:p>
                      <a:pPr indent="0" lvl="0" marL="0" rtl="0" algn="ctr">
                        <a:lnSpc>
                          <a:spcPct val="115000"/>
                        </a:lnSpc>
                        <a:spcBef>
                          <a:spcPts val="0"/>
                        </a:spcBef>
                        <a:spcAft>
                          <a:spcPts val="0"/>
                        </a:spcAft>
                        <a:buNone/>
                      </a:pPr>
                      <a:r>
                        <a:rPr b="1" lang="en" sz="700">
                          <a:solidFill>
                            <a:srgbClr val="FFFFFF"/>
                          </a:solidFill>
                        </a:rPr>
                        <a:t>Dimensions in Interior m3</a:t>
                      </a:r>
                      <a:endParaRPr b="1" sz="700">
                        <a:solidFill>
                          <a:srgbClr val="FFFFFF"/>
                        </a:solidFill>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solidFill>
                      <a:srgbClr val="666666"/>
                    </a:solidFill>
                  </a:tcPr>
                </a:tc>
                <a:tc rowSpan="2">
                  <a:txBody>
                    <a:bodyPr/>
                    <a:lstStyle/>
                    <a:p>
                      <a:pPr indent="0" lvl="0" marL="0" rtl="0" algn="ctr">
                        <a:lnSpc>
                          <a:spcPct val="115000"/>
                        </a:lnSpc>
                        <a:spcBef>
                          <a:spcPts val="0"/>
                        </a:spcBef>
                        <a:spcAft>
                          <a:spcPts val="0"/>
                        </a:spcAft>
                        <a:buNone/>
                      </a:pPr>
                      <a:r>
                        <a:rPr b="1" lang="en" sz="500">
                          <a:solidFill>
                            <a:srgbClr val="FFFFFF"/>
                          </a:solidFill>
                        </a:rPr>
                        <a:t>Dimensions of entire aerobot m3</a:t>
                      </a:r>
                      <a:endParaRPr b="1" sz="500">
                        <a:solidFill>
                          <a:srgbClr val="FFFFFF"/>
                        </a:solidFill>
                      </a:endParaRPr>
                    </a:p>
                  </a:txBody>
                  <a:tcPr marT="19050" marB="19050" marR="28575" marL="28575" anchor="ctr">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000000"/>
                      </a:solidFill>
                      <a:prstDash val="solid"/>
                      <a:round/>
                      <a:headEnd len="sm" w="sm" type="none"/>
                      <a:tailEnd len="sm" w="sm" type="none"/>
                    </a:lnB>
                    <a:solidFill>
                      <a:srgbClr val="666666"/>
                    </a:solidFill>
                  </a:tcPr>
                </a:tc>
              </a:tr>
              <a:tr h="175975">
                <a:tc vMerge="1"/>
                <a:tc vMerge="1"/>
                <a:tc vMerge="1"/>
                <a:tc vMerge="1"/>
                <a:tc vMerge="1"/>
                <a:tc vMerge="1"/>
                <a:tc vMerge="1"/>
                <a:tc vMerge="1"/>
                <a:tc vMerge="1"/>
              </a:tr>
              <a:tr h="336375">
                <a:tc>
                  <a:txBody>
                    <a:bodyPr/>
                    <a:lstStyle/>
                    <a:p>
                      <a:pPr indent="0" lvl="0" marL="0" rtl="0" algn="ctr">
                        <a:lnSpc>
                          <a:spcPct val="115000"/>
                        </a:lnSpc>
                        <a:spcBef>
                          <a:spcPts val="0"/>
                        </a:spcBef>
                        <a:spcAft>
                          <a:spcPts val="0"/>
                        </a:spcAft>
                        <a:buNone/>
                      </a:pPr>
                      <a:r>
                        <a:rPr b="1" lang="en" sz="700"/>
                        <a:t>1.0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b="1" lang="en" sz="700"/>
                        <a:t>Spacecraft</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b="1" lang="en" sz="700"/>
                        <a:t>Entire spacecraft with all systems</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b="1" lang="en" sz="700"/>
                        <a:t>Name of the component</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b="1" lang="en" sz="700"/>
                        <a:t>43.8060</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b="1" lang="en" sz="700"/>
                        <a:t>0.6403220685</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b="1" lang="en" sz="700"/>
                        <a:t>67.23975</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b="1" lang="en" sz="700"/>
                        <a:t>0.03326449253</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6D9EEB"/>
                    </a:solidFill>
                  </a:tcPr>
                </a:tc>
                <a:tc>
                  <a:txBody>
                    <a:bodyPr/>
                    <a:lstStyle/>
                    <a:p>
                      <a:pPr indent="0" lvl="0" marL="0" rtl="0" algn="ctr">
                        <a:lnSpc>
                          <a:spcPct val="115000"/>
                        </a:lnSpc>
                        <a:spcBef>
                          <a:spcPts val="0"/>
                        </a:spcBef>
                        <a:spcAft>
                          <a:spcPts val="0"/>
                        </a:spcAft>
                        <a:buNone/>
                      </a:pPr>
                      <a:r>
                        <a:rPr b="1" lang="en" sz="700"/>
                        <a:t>0.607155106</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solidFill>
                      <a:srgbClr val="6D9EEB"/>
                    </a:solidFill>
                  </a:tcPr>
                </a:tc>
              </a:tr>
              <a:tr h="336375">
                <a:tc>
                  <a:txBody>
                    <a:bodyPr/>
                    <a:lstStyle/>
                    <a:p>
                      <a:pPr indent="0" lvl="0" marL="0" rtl="0" algn="ctr">
                        <a:lnSpc>
                          <a:spcPct val="115000"/>
                        </a:lnSpc>
                        <a:spcBef>
                          <a:spcPts val="0"/>
                        </a:spcBef>
                        <a:spcAft>
                          <a:spcPts val="0"/>
                        </a:spcAft>
                        <a:buNone/>
                      </a:pPr>
                      <a:r>
                        <a:rPr b="1" lang="en" sz="700"/>
                        <a:t>1.1</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Payload</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Measures data for Science subteam</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Scientific Data</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14.5000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0.0282081143</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-44</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CCCCCC"/>
                      </a:solidFill>
                      <a:prstDash val="solid"/>
                      <a:round/>
                      <a:headEnd len="sm" w="sm" type="none"/>
                      <a:tailEnd len="sm" w="sm" type="none"/>
                    </a:lnB>
                  </a:tcPr>
                </a:tc>
              </a:tr>
              <a:tr h="743175">
                <a:tc>
                  <a:txBody>
                    <a:bodyPr/>
                    <a:lstStyle/>
                    <a:p>
                      <a:pPr indent="0" lvl="0" marL="0" rtl="0" algn="ctr">
                        <a:lnSpc>
                          <a:spcPct val="115000"/>
                        </a:lnSpc>
                        <a:spcBef>
                          <a:spcPts val="0"/>
                        </a:spcBef>
                        <a:spcAft>
                          <a:spcPts val="0"/>
                        </a:spcAft>
                        <a:buNone/>
                      </a:pPr>
                      <a:r>
                        <a:rPr b="1" lang="en" sz="700"/>
                        <a:t>1.2</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Mechanical Structure</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Contains structure and integration for subsystems</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Chassis, Assembly, Cables, Sapphire window, Anti-corrosion coating</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18.9066</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0.599394106</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438075">
                <a:tc>
                  <a:txBody>
                    <a:bodyPr/>
                    <a:lstStyle/>
                    <a:p>
                      <a:pPr indent="0" lvl="0" marL="0" rtl="0" algn="ctr">
                        <a:lnSpc>
                          <a:spcPct val="115000"/>
                        </a:lnSpc>
                        <a:spcBef>
                          <a:spcPts val="0"/>
                        </a:spcBef>
                        <a:spcAft>
                          <a:spcPts val="0"/>
                        </a:spcAft>
                        <a:buNone/>
                      </a:pPr>
                      <a:r>
                        <a:rPr b="1" lang="en" sz="700"/>
                        <a:t>1.3</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Power</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Powering subsystem for all systems requiring power</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Battery, solar panels, and power distribution</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7.5000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0.012536376</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63</a:t>
                      </a:r>
                      <a:r>
                        <a:rPr b="1" lang="en" sz="700"/>
                        <a:t>2.11</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844875">
                <a:tc>
                  <a:txBody>
                    <a:bodyPr/>
                    <a:lstStyle/>
                    <a:p>
                      <a:pPr indent="0" lvl="0" marL="0" rtl="0" algn="ctr">
                        <a:lnSpc>
                          <a:spcPct val="115000"/>
                        </a:lnSpc>
                        <a:spcBef>
                          <a:spcPts val="0"/>
                        </a:spcBef>
                        <a:spcAft>
                          <a:spcPts val="0"/>
                        </a:spcAft>
                        <a:buNone/>
                      </a:pPr>
                      <a:r>
                        <a:rPr b="1" lang="en" sz="700"/>
                        <a:t>1.4</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Thermal</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System </a:t>
                      </a:r>
                      <a:r>
                        <a:rPr b="1" lang="en" sz="700"/>
                        <a:t>maintaining</a:t>
                      </a:r>
                      <a:r>
                        <a:rPr b="1" lang="en" sz="700"/>
                        <a:t> aerobot at operational temperatures</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Heating strips, thermal sensor, Multi-layer insulation, and Black Paint</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0.2659</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0.00018347223</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-340.00025</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438075">
                <a:tc>
                  <a:txBody>
                    <a:bodyPr/>
                    <a:lstStyle/>
                    <a:p>
                      <a:pPr indent="0" lvl="0" marL="0" rtl="0" algn="ctr">
                        <a:lnSpc>
                          <a:spcPct val="115000"/>
                        </a:lnSpc>
                        <a:spcBef>
                          <a:spcPts val="0"/>
                        </a:spcBef>
                        <a:spcAft>
                          <a:spcPts val="0"/>
                        </a:spcAft>
                        <a:buNone/>
                      </a:pPr>
                      <a:r>
                        <a:rPr b="1" lang="en" sz="700"/>
                        <a:t>1.5</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Comms</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Portion of CDH that will communication to DSS</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ISARA, Spacewire, and QHA</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0.8135</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-10.3</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438075">
                <a:tc>
                  <a:txBody>
                    <a:bodyPr/>
                    <a:lstStyle/>
                    <a:p>
                      <a:pPr indent="0" lvl="0" marL="0" rtl="0" algn="ctr">
                        <a:lnSpc>
                          <a:spcPct val="115000"/>
                        </a:lnSpc>
                        <a:spcBef>
                          <a:spcPts val="0"/>
                        </a:spcBef>
                        <a:spcAft>
                          <a:spcPts val="0"/>
                        </a:spcAft>
                        <a:buNone/>
                      </a:pPr>
                      <a:r>
                        <a:rPr b="1" lang="en" sz="700"/>
                        <a:t>1.6</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CDH</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Processing unit for CD&amp;H unit for the spacecraft</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OBC, FCS, Storage, and Transceiver</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1.8200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-51</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743175">
                <a:tc>
                  <a:txBody>
                    <a:bodyPr/>
                    <a:lstStyle/>
                    <a:p>
                      <a:pPr indent="0" lvl="0" marL="0" rtl="0" algn="ctr">
                        <a:lnSpc>
                          <a:spcPct val="115000"/>
                        </a:lnSpc>
                        <a:spcBef>
                          <a:spcPts val="0"/>
                        </a:spcBef>
                        <a:spcAft>
                          <a:spcPts val="0"/>
                        </a:spcAft>
                        <a:buNone/>
                      </a:pPr>
                      <a:r>
                        <a:rPr b="1" lang="en" sz="700"/>
                        <a:t>1.7</a:t>
                      </a:r>
                      <a:endParaRPr b="1" sz="700"/>
                    </a:p>
                  </a:txBody>
                  <a:tcPr marT="19050" marB="19050" marR="28575" marL="28575" anchor="ctr">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DSS</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Descent Subsystem</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N/A (MCA is in chage of Aerobot not DSS but need to supply power to DSS)</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ctr">
                        <a:lnSpc>
                          <a:spcPct val="115000"/>
                        </a:lnSpc>
                        <a:spcBef>
                          <a:spcPts val="0"/>
                        </a:spcBef>
                        <a:spcAft>
                          <a:spcPts val="0"/>
                        </a:spcAft>
                        <a:buNone/>
                      </a:pPr>
                      <a:r>
                        <a:rPr b="1" lang="en" sz="700"/>
                        <a:t>-10</a:t>
                      </a:r>
                      <a:endParaRPr b="1" sz="700"/>
                    </a:p>
                  </a:txBody>
                  <a:tcPr marT="19050" marB="19050" marR="28575" marL="28575" anchor="ctr">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000000"/>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bl>
          </a:graphicData>
        </a:graphic>
      </p:graphicFrame>
      <p:pic>
        <p:nvPicPr>
          <p:cNvPr id="123" name="Google Shape;123;p22" title="1m3.png"/>
          <p:cNvPicPr preferRelativeResize="0"/>
          <p:nvPr/>
        </p:nvPicPr>
        <p:blipFill rotWithShape="1">
          <a:blip r:embed="rId3">
            <a:alphaModFix/>
          </a:blip>
          <a:srcRect b="0" l="9944" r="10048" t="0"/>
          <a:stretch/>
        </p:blipFill>
        <p:spPr>
          <a:xfrm>
            <a:off x="4800925" y="1574300"/>
            <a:ext cx="4419277" cy="35691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498600" y="306800"/>
            <a:ext cx="735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Performance &amp; Operational Specifications</a:t>
            </a:r>
            <a:endParaRPr/>
          </a:p>
        </p:txBody>
      </p:sp>
      <p:sp>
        <p:nvSpPr>
          <p:cNvPr id="129" name="Google Shape;129;p23"/>
          <p:cNvSpPr txBox="1"/>
          <p:nvPr/>
        </p:nvSpPr>
        <p:spPr>
          <a:xfrm>
            <a:off x="498600" y="912575"/>
            <a:ext cx="4157700" cy="212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Spectral &amp; Sensitivity</a:t>
            </a:r>
            <a:endParaRPr>
              <a:solidFill>
                <a:schemeClr val="dk1"/>
              </a:solidFill>
            </a:endParaRPr>
          </a:p>
          <a:p>
            <a:pPr indent="-304800" lvl="0" marL="457200" rtl="0" algn="l">
              <a:lnSpc>
                <a:spcPct val="150000"/>
              </a:lnSpc>
              <a:spcBef>
                <a:spcPts val="1200"/>
              </a:spcBef>
              <a:spcAft>
                <a:spcPts val="0"/>
              </a:spcAft>
              <a:buClr>
                <a:schemeClr val="dk1"/>
              </a:buClr>
              <a:buSzPts val="1200"/>
              <a:buChar char="●"/>
            </a:pPr>
            <a:r>
              <a:rPr b="1" lang="en" sz="1200">
                <a:solidFill>
                  <a:srgbClr val="162EB9"/>
                </a:solidFill>
              </a:rPr>
              <a:t>UV/Vis:</a:t>
            </a:r>
            <a:r>
              <a:rPr lang="en" sz="1200">
                <a:solidFill>
                  <a:schemeClr val="dk1"/>
                </a:solidFill>
              </a:rPr>
              <a:t> R = 2000, SNR &gt; 20; integration time ~1 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BF9000"/>
                </a:solidFill>
              </a:rPr>
              <a:t>IR:</a:t>
            </a:r>
            <a:r>
              <a:rPr lang="en" sz="1200">
                <a:solidFill>
                  <a:schemeClr val="dk1"/>
                </a:solidFill>
              </a:rPr>
              <a:t> R ≈ 100, ΔT ≈ 1 K; integration time ~1 </a:t>
            </a:r>
            <a:r>
              <a:rPr lang="en" sz="1200">
                <a:solidFill>
                  <a:schemeClr val="dk1"/>
                </a:solidFill>
              </a:rPr>
              <a:t>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0000"/>
                </a:solidFill>
              </a:rPr>
              <a:t>Dust Tool:</a:t>
            </a:r>
            <a:r>
              <a:rPr lang="en" sz="1200">
                <a:solidFill>
                  <a:schemeClr val="dk1"/>
                </a:solidFill>
              </a:rPr>
              <a:t> Δλ = 0.1 nm; sensitivity &lt; 2 W/m²; 57 kb/s data rate</a:t>
            </a:r>
            <a:endParaRPr sz="1200">
              <a:solidFill>
                <a:schemeClr val="dk1"/>
              </a:solidFill>
            </a:endParaRPr>
          </a:p>
          <a:p>
            <a:pPr indent="0" lvl="0" marL="0" rtl="0" algn="l">
              <a:spcBef>
                <a:spcPts val="1200"/>
              </a:spcBef>
              <a:spcAft>
                <a:spcPts val="0"/>
              </a:spcAft>
              <a:buNone/>
            </a:pPr>
            <a:r>
              <a:t/>
            </a:r>
            <a:endParaRPr sz="1800">
              <a:solidFill>
                <a:schemeClr val="dk2"/>
              </a:solidFill>
            </a:endParaRPr>
          </a:p>
        </p:txBody>
      </p:sp>
      <p:sp>
        <p:nvSpPr>
          <p:cNvPr id="130" name="Google Shape;130;p23"/>
          <p:cNvSpPr txBox="1"/>
          <p:nvPr/>
        </p:nvSpPr>
        <p:spPr>
          <a:xfrm>
            <a:off x="4656300" y="942175"/>
            <a:ext cx="4127700" cy="16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chemeClr val="dk1"/>
                </a:solidFill>
              </a:rPr>
              <a:t>Spatial &amp; Temporal Resolution</a:t>
            </a:r>
            <a:endParaRPr>
              <a:solidFill>
                <a:schemeClr val="dk1"/>
              </a:solidFill>
            </a:endParaRPr>
          </a:p>
          <a:p>
            <a:pPr indent="-304800" lvl="0" marL="457200" rtl="0" algn="l">
              <a:lnSpc>
                <a:spcPct val="150000"/>
              </a:lnSpc>
              <a:spcBef>
                <a:spcPts val="1200"/>
              </a:spcBef>
              <a:spcAft>
                <a:spcPts val="0"/>
              </a:spcAft>
              <a:buClr>
                <a:schemeClr val="dk1"/>
              </a:buClr>
              <a:buSzPts val="1200"/>
              <a:buChar char="●"/>
            </a:pPr>
            <a:r>
              <a:rPr b="1" lang="en" sz="1200">
                <a:solidFill>
                  <a:srgbClr val="162EB9"/>
                </a:solidFill>
              </a:rPr>
              <a:t>UV/Vis:</a:t>
            </a:r>
            <a:r>
              <a:rPr lang="en" sz="1200">
                <a:solidFill>
                  <a:schemeClr val="dk1"/>
                </a:solidFill>
              </a:rPr>
              <a:t> 0.2–0.3 nm spectral resolution, 13 h continuous operation</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BF9000"/>
                </a:solidFill>
              </a:rPr>
              <a:t>IR:</a:t>
            </a:r>
            <a:r>
              <a:rPr lang="en" sz="1200">
                <a:solidFill>
                  <a:schemeClr val="dk1"/>
                </a:solidFill>
              </a:rPr>
              <a:t> ~1 cm surface footprint at 45 km standoff</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0000"/>
                </a:solidFill>
              </a:rPr>
              <a:t>Dust Tool:</a:t>
            </a:r>
            <a:r>
              <a:rPr lang="en" sz="1200">
                <a:solidFill>
                  <a:schemeClr val="dk1"/>
                </a:solidFill>
              </a:rPr>
              <a:t> 0.1 nm photometric bins, 1 s cadence</a:t>
            </a:r>
            <a:endParaRPr b="1" sz="1300">
              <a:solidFill>
                <a:schemeClr val="dk1"/>
              </a:solidFill>
            </a:endParaRPr>
          </a:p>
        </p:txBody>
      </p:sp>
      <p:sp>
        <p:nvSpPr>
          <p:cNvPr id="131" name="Google Shape;131;p23"/>
          <p:cNvSpPr txBox="1"/>
          <p:nvPr/>
        </p:nvSpPr>
        <p:spPr>
          <a:xfrm>
            <a:off x="498600" y="2571750"/>
            <a:ext cx="4157700" cy="215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Operational Constraints</a:t>
            </a:r>
            <a:endParaRPr>
              <a:solidFill>
                <a:schemeClr val="dk1"/>
              </a:solidFill>
            </a:endParaRPr>
          </a:p>
          <a:p>
            <a:pPr indent="-304800" lvl="0" marL="457200" rtl="0" algn="l">
              <a:lnSpc>
                <a:spcPct val="150000"/>
              </a:lnSpc>
              <a:spcBef>
                <a:spcPts val="1200"/>
              </a:spcBef>
              <a:spcAft>
                <a:spcPts val="0"/>
              </a:spcAft>
              <a:buClr>
                <a:schemeClr val="dk1"/>
              </a:buClr>
              <a:buSzPts val="1200"/>
              <a:buChar char="●"/>
            </a:pPr>
            <a:r>
              <a:rPr b="1" lang="en" sz="1200">
                <a:solidFill>
                  <a:schemeClr val="dk1"/>
                </a:solidFill>
              </a:rPr>
              <a:t>Orientation:</a:t>
            </a:r>
            <a:r>
              <a:rPr lang="en" sz="1200">
                <a:solidFill>
                  <a:schemeClr val="dk1"/>
                </a:solidFill>
              </a:rPr>
              <a:t> UV/Vis downward, IR horizon, MEDA radial</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rPr>
              <a:t>Mission Duty Cycle:</a:t>
            </a:r>
            <a:r>
              <a:rPr lang="en" sz="1200">
                <a:solidFill>
                  <a:schemeClr val="dk1"/>
                </a:solidFill>
              </a:rPr>
              <a:t> ≥ 13 h collecting UV/Vis; ≥ 4,795 km IR imaging coverage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rPr>
              <a:t>Data Budget:</a:t>
            </a:r>
            <a:r>
              <a:rPr lang="en" sz="1200">
                <a:solidFill>
                  <a:schemeClr val="dk1"/>
                </a:solidFill>
              </a:rPr>
              <a:t> Telemetry via DSN relay every 90 min; onboard storage via RH3440 recorder</a:t>
            </a:r>
            <a:endParaRPr sz="1900">
              <a:solidFill>
                <a:schemeClr val="dk2"/>
              </a:solidFill>
            </a:endParaRPr>
          </a:p>
        </p:txBody>
      </p:sp>
      <p:sp>
        <p:nvSpPr>
          <p:cNvPr id="132" name="Google Shape;132;p23"/>
          <p:cNvSpPr txBox="1"/>
          <p:nvPr/>
        </p:nvSpPr>
        <p:spPr>
          <a:xfrm>
            <a:off x="4758750" y="2571750"/>
            <a:ext cx="3922800" cy="223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en">
                <a:solidFill>
                  <a:schemeClr val="dk1"/>
                </a:solidFill>
              </a:rPr>
              <a:t>Heritage &amp; Collaborations</a:t>
            </a:r>
            <a:endParaRPr>
              <a:solidFill>
                <a:schemeClr val="dk1"/>
              </a:solidFill>
            </a:endParaRPr>
          </a:p>
          <a:p>
            <a:pPr indent="-304800" lvl="1" marL="914400" rtl="0" algn="l">
              <a:lnSpc>
                <a:spcPct val="150000"/>
              </a:lnSpc>
              <a:spcBef>
                <a:spcPts val="1200"/>
              </a:spcBef>
              <a:spcAft>
                <a:spcPts val="0"/>
              </a:spcAft>
              <a:buClr>
                <a:schemeClr val="dk1"/>
              </a:buClr>
              <a:buSzPts val="1200"/>
              <a:buAutoNum type="alphaLcPeriod"/>
            </a:pPr>
            <a:r>
              <a:rPr lang="en" sz="1200">
                <a:solidFill>
                  <a:schemeClr val="dk1"/>
                </a:solidFill>
              </a:rPr>
              <a:t>Instruments developed in partnership with </a:t>
            </a:r>
            <a:r>
              <a:rPr i="1" lang="en" sz="1200">
                <a:solidFill>
                  <a:schemeClr val="dk1"/>
                </a:solidFill>
              </a:rPr>
              <a:t>GSFC, Ball Aerospace, JPL, and JHU/APL</a:t>
            </a:r>
            <a:endParaRPr i="1" sz="1200">
              <a:solidFill>
                <a:schemeClr val="dk1"/>
              </a:solidFill>
            </a:endParaRPr>
          </a:p>
          <a:p>
            <a:pPr indent="-304800" lvl="1" marL="914400" rtl="0" algn="l">
              <a:lnSpc>
                <a:spcPct val="150000"/>
              </a:lnSpc>
              <a:spcBef>
                <a:spcPts val="0"/>
              </a:spcBef>
              <a:spcAft>
                <a:spcPts val="0"/>
              </a:spcAft>
              <a:buClr>
                <a:schemeClr val="dk1"/>
              </a:buClr>
              <a:buSzPts val="1200"/>
              <a:buAutoNum type="alphaLcPeriod"/>
            </a:pPr>
            <a:r>
              <a:rPr lang="en" sz="1200">
                <a:solidFill>
                  <a:schemeClr val="dk1"/>
                </a:solidFill>
              </a:rPr>
              <a:t>Adaptation of proven designs to Venus’ extreme temperature and chemical environment ​</a:t>
            </a:r>
            <a:endParaRPr b="1"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Mechanical Chassis Design</a:t>
            </a:r>
            <a:endParaRPr/>
          </a:p>
          <a:p>
            <a:pPr indent="0" lvl="0" marL="0" rtl="0" algn="l">
              <a:spcBef>
                <a:spcPts val="0"/>
              </a:spcBef>
              <a:spcAft>
                <a:spcPts val="0"/>
              </a:spcAft>
              <a:buNone/>
            </a:pPr>
            <a:r>
              <a:t/>
            </a:r>
            <a:endParaRPr/>
          </a:p>
        </p:txBody>
      </p:sp>
      <p:sp>
        <p:nvSpPr>
          <p:cNvPr id="138" name="Google Shape;138;p24"/>
          <p:cNvSpPr txBox="1"/>
          <p:nvPr>
            <p:ph idx="1" type="body"/>
          </p:nvPr>
        </p:nvSpPr>
        <p:spPr>
          <a:xfrm>
            <a:off x="401950" y="961975"/>
            <a:ext cx="2289900" cy="51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Aerobot Exterior</a:t>
            </a:r>
            <a:endParaRPr/>
          </a:p>
        </p:txBody>
      </p:sp>
      <p:pic>
        <p:nvPicPr>
          <p:cNvPr id="139" name="Google Shape;139;p24"/>
          <p:cNvPicPr preferRelativeResize="0"/>
          <p:nvPr/>
        </p:nvPicPr>
        <p:blipFill rotWithShape="1">
          <a:blip r:embed="rId3">
            <a:alphaModFix/>
          </a:blip>
          <a:srcRect b="0" l="11221" r="0" t="0"/>
          <a:stretch/>
        </p:blipFill>
        <p:spPr>
          <a:xfrm>
            <a:off x="359200" y="1347325"/>
            <a:ext cx="2228225" cy="1972275"/>
          </a:xfrm>
          <a:prstGeom prst="rect">
            <a:avLst/>
          </a:prstGeom>
          <a:noFill/>
          <a:ln>
            <a:noFill/>
          </a:ln>
        </p:spPr>
      </p:pic>
      <p:pic>
        <p:nvPicPr>
          <p:cNvPr id="140" name="Google Shape;140;p24"/>
          <p:cNvPicPr preferRelativeResize="0"/>
          <p:nvPr/>
        </p:nvPicPr>
        <p:blipFill>
          <a:blip r:embed="rId4">
            <a:alphaModFix/>
          </a:blip>
          <a:stretch>
            <a:fillRect/>
          </a:stretch>
        </p:blipFill>
        <p:spPr>
          <a:xfrm>
            <a:off x="4900026" y="568100"/>
            <a:ext cx="3144524" cy="1816825"/>
          </a:xfrm>
          <a:prstGeom prst="rect">
            <a:avLst/>
          </a:prstGeom>
          <a:noFill/>
          <a:ln>
            <a:noFill/>
          </a:ln>
        </p:spPr>
      </p:pic>
      <p:pic>
        <p:nvPicPr>
          <p:cNvPr id="141" name="Google Shape;141;p24"/>
          <p:cNvPicPr preferRelativeResize="0"/>
          <p:nvPr/>
        </p:nvPicPr>
        <p:blipFill>
          <a:blip r:embed="rId5">
            <a:alphaModFix/>
          </a:blip>
          <a:stretch>
            <a:fillRect/>
          </a:stretch>
        </p:blipFill>
        <p:spPr>
          <a:xfrm>
            <a:off x="4900036" y="2877175"/>
            <a:ext cx="2951250" cy="1659401"/>
          </a:xfrm>
          <a:prstGeom prst="rect">
            <a:avLst/>
          </a:prstGeom>
          <a:noFill/>
          <a:ln>
            <a:noFill/>
          </a:ln>
        </p:spPr>
      </p:pic>
      <p:sp>
        <p:nvSpPr>
          <p:cNvPr id="142" name="Google Shape;142;p24"/>
          <p:cNvSpPr txBox="1"/>
          <p:nvPr>
            <p:ph idx="1" type="body"/>
          </p:nvPr>
        </p:nvSpPr>
        <p:spPr>
          <a:xfrm>
            <a:off x="4900025" y="4536575"/>
            <a:ext cx="3716100" cy="515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lang="en" sz="1200">
                <a:solidFill>
                  <a:srgbClr val="333333"/>
                </a:solidFill>
                <a:highlight>
                  <a:srgbClr val="F5F5F5"/>
                </a:highlight>
              </a:rPr>
              <a:t>Heun, Matthew Kuperus; Jones, Jack A., 1997, "Gondola Design for Venus Deep-Atmosphere Aerobot Operations", </a:t>
            </a:r>
            <a:r>
              <a:rPr lang="en" sz="1200" u="sng">
                <a:solidFill>
                  <a:srgbClr val="0E7EE0"/>
                </a:solidFill>
                <a:highlight>
                  <a:srgbClr val="F5F5F5"/>
                </a:highlight>
                <a:hlinkClick r:id="rId6">
                  <a:extLst>
                    <a:ext uri="{A12FA001-AC4F-418D-AE19-62706E023703}">
                      <ahyp:hlinkClr val="tx"/>
                    </a:ext>
                  </a:extLst>
                </a:hlinkClick>
              </a:rPr>
              <a:t>https://hdl.handle.net/2014/22106</a:t>
            </a:r>
            <a:r>
              <a:rPr lang="en" sz="1200">
                <a:solidFill>
                  <a:srgbClr val="333333"/>
                </a:solidFill>
                <a:highlight>
                  <a:srgbClr val="F5F5F5"/>
                </a:highlight>
              </a:rPr>
              <a:t>, Reno, Nevada, JPL Open Repository; 97-0557.pdf [fileName]</a:t>
            </a:r>
            <a:endParaRPr/>
          </a:p>
        </p:txBody>
      </p:sp>
      <p:sp>
        <p:nvSpPr>
          <p:cNvPr id="143" name="Google Shape;143;p24"/>
          <p:cNvSpPr txBox="1"/>
          <p:nvPr>
            <p:ph idx="1" type="body"/>
          </p:nvPr>
        </p:nvSpPr>
        <p:spPr>
          <a:xfrm>
            <a:off x="4900025" y="2384925"/>
            <a:ext cx="3716100" cy="515700"/>
          </a:xfrm>
          <a:prstGeom prst="rect">
            <a:avLst/>
          </a:prstGeom>
        </p:spPr>
        <p:txBody>
          <a:bodyPr anchorCtr="0" anchor="t" bIns="91425" lIns="91425" spcFirstLastPara="1" rIns="91425" wrap="square" tIns="91425">
            <a:normAutofit fontScale="55000" lnSpcReduction="10000"/>
          </a:bodyPr>
          <a:lstStyle/>
          <a:p>
            <a:pPr indent="0" lvl="0" marL="0" rtl="0" algn="l">
              <a:lnSpc>
                <a:spcPct val="100000"/>
              </a:lnSpc>
              <a:spcBef>
                <a:spcPts val="0"/>
              </a:spcBef>
              <a:spcAft>
                <a:spcPts val="0"/>
              </a:spcAft>
              <a:buNone/>
            </a:pPr>
            <a:r>
              <a:rPr lang="en" sz="1350">
                <a:solidFill>
                  <a:schemeClr val="dk1"/>
                </a:solidFill>
              </a:rPr>
              <a:t>Hall, Nancy. 2023. “Drag of a Sphere.” Glenn Research Center | NASA. NASA. September 11, 2023. https://www1.grc.nasa.gov/beginners-guide-to-aeronautics/drag-of-a-sphere/.</a:t>
            </a:r>
            <a:endParaRPr/>
          </a:p>
        </p:txBody>
      </p:sp>
      <p:pic>
        <p:nvPicPr>
          <p:cNvPr id="144" name="Google Shape;144;p24"/>
          <p:cNvPicPr preferRelativeResize="0"/>
          <p:nvPr/>
        </p:nvPicPr>
        <p:blipFill>
          <a:blip r:embed="rId7">
            <a:alphaModFix/>
          </a:blip>
          <a:stretch>
            <a:fillRect/>
          </a:stretch>
        </p:blipFill>
        <p:spPr>
          <a:xfrm>
            <a:off x="626775" y="3175150"/>
            <a:ext cx="3303550" cy="1877125"/>
          </a:xfrm>
          <a:prstGeom prst="rect">
            <a:avLst/>
          </a:prstGeom>
          <a:noFill/>
          <a:ln>
            <a:noFill/>
          </a:ln>
        </p:spPr>
      </p:pic>
      <p:pic>
        <p:nvPicPr>
          <p:cNvPr id="145" name="Google Shape;145;p24"/>
          <p:cNvPicPr preferRelativeResize="0"/>
          <p:nvPr/>
        </p:nvPicPr>
        <p:blipFill>
          <a:blip r:embed="rId8">
            <a:alphaModFix/>
          </a:blip>
          <a:stretch>
            <a:fillRect/>
          </a:stretch>
        </p:blipFill>
        <p:spPr>
          <a:xfrm>
            <a:off x="2836787" y="1477675"/>
            <a:ext cx="2063250" cy="736025"/>
          </a:xfrm>
          <a:prstGeom prst="rect">
            <a:avLst/>
          </a:prstGeom>
          <a:noFill/>
          <a:ln>
            <a:noFill/>
          </a:ln>
        </p:spPr>
      </p:pic>
      <p:sp>
        <p:nvSpPr>
          <p:cNvPr id="146" name="Google Shape;146;p24"/>
          <p:cNvSpPr txBox="1"/>
          <p:nvPr/>
        </p:nvSpPr>
        <p:spPr>
          <a:xfrm>
            <a:off x="2782100" y="2254050"/>
            <a:ext cx="20634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600">
                <a:solidFill>
                  <a:schemeClr val="dk2"/>
                </a:solidFill>
              </a:rPr>
              <a:t>Vargas, William E, Junxin Wang, and Gunnar A Niklasson. 2021. “Effective Backscattering and Absorption Coefficients of Light Diffusing Materials Retrieved from Reflectance and Transmittance Spectra of Diffuse Radiation.” Journal of Modern Optics 68 (12): 605–23. 4.</a:t>
            </a:r>
            <a:endParaRPr i="1" sz="600">
              <a:solidFill>
                <a:schemeClr val="dk2"/>
              </a:solidFill>
            </a:endParaRPr>
          </a:p>
          <a:p>
            <a:pPr indent="0" lvl="0" marL="0" rtl="0" algn="l">
              <a:spcBef>
                <a:spcPts val="0"/>
              </a:spcBef>
              <a:spcAft>
                <a:spcPts val="0"/>
              </a:spcAft>
              <a:buNone/>
            </a:pPr>
            <a:r>
              <a:t/>
            </a:r>
            <a:endParaRPr sz="800">
              <a:solidFill>
                <a:schemeClr val="dk2"/>
              </a:solidFill>
            </a:endParaRPr>
          </a:p>
          <a:p>
            <a:pPr indent="0" lvl="0" marL="0" rtl="0" algn="l">
              <a:spcBef>
                <a:spcPts val="0"/>
              </a:spcBef>
              <a:spcAft>
                <a:spcPts val="0"/>
              </a:spcAft>
              <a:buNone/>
            </a:pPr>
            <a:r>
              <a:rPr lang="en" sz="800">
                <a:solidFill>
                  <a:schemeClr val="dk2"/>
                </a:solidFill>
              </a:rPr>
              <a:t>‌</a:t>
            </a:r>
            <a:endParaRPr sz="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316525"/>
            <a:ext cx="7006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Mechanical Manufacturers and Procurement</a:t>
            </a:r>
            <a:endParaRPr/>
          </a:p>
        </p:txBody>
      </p:sp>
      <p:graphicFrame>
        <p:nvGraphicFramePr>
          <p:cNvPr id="152" name="Google Shape;152;p25"/>
          <p:cNvGraphicFramePr/>
          <p:nvPr/>
        </p:nvGraphicFramePr>
        <p:xfrm>
          <a:off x="2955925" y="1034975"/>
          <a:ext cx="3000000" cy="3000000"/>
        </p:xfrm>
        <a:graphic>
          <a:graphicData uri="http://schemas.openxmlformats.org/drawingml/2006/table">
            <a:tbl>
              <a:tblPr>
                <a:noFill/>
                <a:tableStyleId>{2B1F1830-362D-420C-9027-47AD34B43B78}</a:tableStyleId>
              </a:tblPr>
              <a:tblGrid>
                <a:gridCol w="1130300"/>
                <a:gridCol w="1289050"/>
                <a:gridCol w="1289050"/>
                <a:gridCol w="786325"/>
                <a:gridCol w="1196450"/>
              </a:tblGrid>
              <a:tr h="343300">
                <a:tc>
                  <a:txBody>
                    <a:bodyPr/>
                    <a:lstStyle/>
                    <a:p>
                      <a:pPr indent="0" lvl="0" marL="0" rtl="0" algn="l">
                        <a:spcBef>
                          <a:spcPts val="0"/>
                        </a:spcBef>
                        <a:spcAft>
                          <a:spcPts val="0"/>
                        </a:spcAft>
                        <a:buNone/>
                      </a:pPr>
                      <a:r>
                        <a:rPr b="1" lang="en" sz="1100"/>
                        <a:t>Component</a:t>
                      </a:r>
                      <a:endParaRPr b="1" sz="1100"/>
                    </a:p>
                  </a:txBody>
                  <a:tcPr marT="91425" marB="91425" marR="91425" marL="91425"/>
                </a:tc>
                <a:tc>
                  <a:txBody>
                    <a:bodyPr/>
                    <a:lstStyle/>
                    <a:p>
                      <a:pPr indent="0" lvl="0" marL="0" rtl="0" algn="l">
                        <a:spcBef>
                          <a:spcPts val="0"/>
                        </a:spcBef>
                        <a:spcAft>
                          <a:spcPts val="0"/>
                        </a:spcAft>
                        <a:buNone/>
                      </a:pPr>
                      <a:r>
                        <a:rPr b="1" lang="en" sz="1100"/>
                        <a:t>Primary</a:t>
                      </a:r>
                      <a:endParaRPr b="1" sz="1100"/>
                    </a:p>
                  </a:txBody>
                  <a:tcPr marT="91425" marB="91425" marR="91425" marL="91425"/>
                </a:tc>
                <a:tc>
                  <a:txBody>
                    <a:bodyPr/>
                    <a:lstStyle/>
                    <a:p>
                      <a:pPr indent="0" lvl="0" marL="0" rtl="0" algn="l">
                        <a:spcBef>
                          <a:spcPts val="0"/>
                        </a:spcBef>
                        <a:spcAft>
                          <a:spcPts val="0"/>
                        </a:spcAft>
                        <a:buNone/>
                      </a:pPr>
                      <a:r>
                        <a:rPr b="1" lang="en" sz="1100"/>
                        <a:t>Secondary</a:t>
                      </a:r>
                      <a:endParaRPr b="1" sz="1100"/>
                    </a:p>
                  </a:txBody>
                  <a:tcPr marT="91425" marB="91425" marR="91425" marL="91425"/>
                </a:tc>
                <a:tc>
                  <a:txBody>
                    <a:bodyPr/>
                    <a:lstStyle/>
                    <a:p>
                      <a:pPr indent="0" lvl="0" marL="0" rtl="0" algn="l">
                        <a:spcBef>
                          <a:spcPts val="0"/>
                        </a:spcBef>
                        <a:spcAft>
                          <a:spcPts val="0"/>
                        </a:spcAft>
                        <a:buNone/>
                      </a:pPr>
                      <a:r>
                        <a:rPr b="1" lang="en" sz="1100"/>
                        <a:t>Mass (kg)</a:t>
                      </a:r>
                      <a:endParaRPr b="1" sz="1100"/>
                    </a:p>
                  </a:txBody>
                  <a:tcPr marT="91425" marB="91425" marR="91425" marL="91425"/>
                </a:tc>
                <a:tc>
                  <a:txBody>
                    <a:bodyPr/>
                    <a:lstStyle/>
                    <a:p>
                      <a:pPr indent="0" lvl="0" marL="0" rtl="0" algn="l">
                        <a:spcBef>
                          <a:spcPts val="0"/>
                        </a:spcBef>
                        <a:spcAft>
                          <a:spcPts val="0"/>
                        </a:spcAft>
                        <a:buNone/>
                      </a:pPr>
                      <a:r>
                        <a:rPr b="1" lang="en" sz="1100"/>
                        <a:t>Volume (mm</a:t>
                      </a:r>
                      <a:r>
                        <a:rPr b="1" baseline="30000" lang="en" sz="1100"/>
                        <a:t>3</a:t>
                      </a:r>
                      <a:r>
                        <a:rPr b="1" lang="en" sz="1100"/>
                        <a:t>)</a:t>
                      </a:r>
                      <a:endParaRPr b="1" sz="1100"/>
                    </a:p>
                  </a:txBody>
                  <a:tcPr marT="91425" marB="91425" marR="91425" marL="91425"/>
                </a:tc>
              </a:tr>
              <a:tr h="384525">
                <a:tc>
                  <a:txBody>
                    <a:bodyPr/>
                    <a:lstStyle/>
                    <a:p>
                      <a:pPr indent="0" lvl="0" marL="0" rtl="0" algn="l">
                        <a:spcBef>
                          <a:spcPts val="0"/>
                        </a:spcBef>
                        <a:spcAft>
                          <a:spcPts val="0"/>
                        </a:spcAft>
                        <a:buNone/>
                      </a:pPr>
                      <a:r>
                        <a:rPr lang="en" sz="1100"/>
                        <a:t>Chassis</a:t>
                      </a:r>
                      <a:endParaRPr sz="1100"/>
                    </a:p>
                  </a:txBody>
                  <a:tcPr marT="91425" marB="91425" marR="91425" marL="91425"/>
                </a:tc>
                <a:tc>
                  <a:txBody>
                    <a:bodyPr/>
                    <a:lstStyle/>
                    <a:p>
                      <a:pPr indent="0" lvl="0" marL="0" rtl="0" algn="l">
                        <a:spcBef>
                          <a:spcPts val="0"/>
                        </a:spcBef>
                        <a:spcAft>
                          <a:spcPts val="0"/>
                        </a:spcAft>
                        <a:buNone/>
                      </a:pPr>
                      <a:r>
                        <a:rPr lang="en" sz="1100"/>
                        <a:t>AT Machining</a:t>
                      </a:r>
                      <a:endParaRPr sz="1100"/>
                    </a:p>
                  </a:txBody>
                  <a:tcPr marT="91425" marB="91425" marR="91425" marL="91425"/>
                </a:tc>
                <a:tc>
                  <a:txBody>
                    <a:bodyPr/>
                    <a:lstStyle/>
                    <a:p>
                      <a:pPr indent="0" lvl="0" marL="0" rtl="0" algn="l">
                        <a:spcBef>
                          <a:spcPts val="0"/>
                        </a:spcBef>
                        <a:spcAft>
                          <a:spcPts val="0"/>
                        </a:spcAft>
                        <a:buNone/>
                      </a:pPr>
                      <a:r>
                        <a:rPr lang="en" sz="1100"/>
                        <a:t>A.R. Inc. </a:t>
                      </a:r>
                      <a:endParaRPr sz="1100"/>
                    </a:p>
                  </a:txBody>
                  <a:tcPr marT="91425" marB="91425" marR="91425" marL="91425"/>
                </a:tc>
                <a:tc>
                  <a:txBody>
                    <a:bodyPr/>
                    <a:lstStyle/>
                    <a:p>
                      <a:pPr indent="0" lvl="0" marL="0" rtl="0" algn="l">
                        <a:spcBef>
                          <a:spcPts val="0"/>
                        </a:spcBef>
                        <a:spcAft>
                          <a:spcPts val="0"/>
                        </a:spcAft>
                        <a:buNone/>
                      </a:pPr>
                      <a:r>
                        <a:rPr lang="en" sz="1100"/>
                        <a:t>15 </a:t>
                      </a:r>
                      <a:endParaRPr sz="1100"/>
                    </a:p>
                  </a:txBody>
                  <a:tcPr marT="91425" marB="91425" marR="91425" marL="91425"/>
                </a:tc>
                <a:tc>
                  <a:txBody>
                    <a:bodyPr/>
                    <a:lstStyle/>
                    <a:p>
                      <a:pPr indent="0" lvl="0" marL="0" rtl="0" algn="l">
                        <a:spcBef>
                          <a:spcPts val="0"/>
                        </a:spcBef>
                        <a:spcAft>
                          <a:spcPts val="0"/>
                        </a:spcAft>
                        <a:buNone/>
                      </a:pPr>
                      <a:r>
                        <a:rPr lang="en" sz="1100"/>
                        <a:t>106247796.98</a:t>
                      </a:r>
                      <a:endParaRPr sz="1100"/>
                    </a:p>
                  </a:txBody>
                  <a:tcPr marT="91425" marB="91425" marR="91425" marL="91425"/>
                </a:tc>
              </a:tr>
              <a:tr h="343300">
                <a:tc>
                  <a:txBody>
                    <a:bodyPr/>
                    <a:lstStyle/>
                    <a:p>
                      <a:pPr indent="0" lvl="0" marL="0" rtl="0" algn="l">
                        <a:spcBef>
                          <a:spcPts val="0"/>
                        </a:spcBef>
                        <a:spcAft>
                          <a:spcPts val="0"/>
                        </a:spcAft>
                        <a:buNone/>
                      </a:pPr>
                      <a:r>
                        <a:rPr lang="en" sz="1100"/>
                        <a:t>Cables</a:t>
                      </a:r>
                      <a:endParaRPr sz="1100"/>
                    </a:p>
                  </a:txBody>
                  <a:tcPr marT="91425" marB="91425" marR="91425" marL="91425"/>
                </a:tc>
                <a:tc>
                  <a:txBody>
                    <a:bodyPr/>
                    <a:lstStyle/>
                    <a:p>
                      <a:pPr indent="0" lvl="0" marL="0" rtl="0" algn="l">
                        <a:spcBef>
                          <a:spcPts val="0"/>
                        </a:spcBef>
                        <a:spcAft>
                          <a:spcPts val="0"/>
                        </a:spcAft>
                        <a:buNone/>
                      </a:pPr>
                      <a:r>
                        <a:rPr lang="en" sz="1100"/>
                        <a:t>McMaster - Carr</a:t>
                      </a:r>
                      <a:endParaRPr sz="1100"/>
                    </a:p>
                  </a:txBody>
                  <a:tcPr marT="91425" marB="91425" marR="91425" marL="91425"/>
                </a:tc>
                <a:tc>
                  <a:txBody>
                    <a:bodyPr/>
                    <a:lstStyle/>
                    <a:p>
                      <a:pPr indent="0" lvl="0" marL="0" rtl="0" algn="l">
                        <a:spcBef>
                          <a:spcPts val="0"/>
                        </a:spcBef>
                        <a:spcAft>
                          <a:spcPts val="0"/>
                        </a:spcAft>
                        <a:buNone/>
                      </a:pPr>
                      <a:r>
                        <a:rPr lang="en" sz="1100"/>
                        <a:t>USCC</a:t>
                      </a:r>
                      <a:endParaRPr sz="1100"/>
                    </a:p>
                  </a:txBody>
                  <a:tcPr marT="91425" marB="91425" marR="91425" marL="91425"/>
                </a:tc>
                <a:tc>
                  <a:txBody>
                    <a:bodyPr/>
                    <a:lstStyle/>
                    <a:p>
                      <a:pPr indent="0" lvl="0" marL="0" rtl="0" algn="l">
                        <a:spcBef>
                          <a:spcPts val="0"/>
                        </a:spcBef>
                        <a:spcAft>
                          <a:spcPts val="0"/>
                        </a:spcAft>
                        <a:buNone/>
                      </a:pPr>
                      <a:r>
                        <a:rPr lang="en" sz="1100"/>
                        <a:t>1.92 </a:t>
                      </a:r>
                      <a:endParaRPr sz="1100"/>
                    </a:p>
                  </a:txBody>
                  <a:tcPr marT="91425" marB="91425" marR="91425" marL="91425"/>
                </a:tc>
                <a:tc>
                  <a:txBody>
                    <a:bodyPr/>
                    <a:lstStyle/>
                    <a:p>
                      <a:pPr indent="0" lvl="0" marL="0" rtl="0" algn="l">
                        <a:spcBef>
                          <a:spcPts val="0"/>
                        </a:spcBef>
                        <a:spcAft>
                          <a:spcPts val="0"/>
                        </a:spcAft>
                        <a:buNone/>
                      </a:pPr>
                      <a:r>
                        <a:rPr lang="en" sz="1100"/>
                        <a:t>492773779</a:t>
                      </a:r>
                      <a:endParaRPr sz="1100"/>
                    </a:p>
                  </a:txBody>
                  <a:tcPr marT="91425" marB="91425" marR="91425" marL="91425"/>
                </a:tc>
              </a:tr>
              <a:tr h="343300">
                <a:tc>
                  <a:txBody>
                    <a:bodyPr/>
                    <a:lstStyle/>
                    <a:p>
                      <a:pPr indent="0" lvl="0" marL="0" rtl="0" algn="l">
                        <a:spcBef>
                          <a:spcPts val="0"/>
                        </a:spcBef>
                        <a:spcAft>
                          <a:spcPts val="0"/>
                        </a:spcAft>
                        <a:buNone/>
                      </a:pPr>
                      <a:r>
                        <a:rPr lang="en" sz="1100"/>
                        <a:t>Anodization</a:t>
                      </a:r>
                      <a:endParaRPr sz="1100"/>
                    </a:p>
                  </a:txBody>
                  <a:tcPr marT="91425" marB="91425" marR="91425" marL="91425"/>
                </a:tc>
                <a:tc>
                  <a:txBody>
                    <a:bodyPr/>
                    <a:lstStyle/>
                    <a:p>
                      <a:pPr indent="0" lvl="0" marL="0" rtl="0" algn="l">
                        <a:spcBef>
                          <a:spcPts val="0"/>
                        </a:spcBef>
                        <a:spcAft>
                          <a:spcPts val="0"/>
                        </a:spcAft>
                        <a:buNone/>
                      </a:pPr>
                      <a:r>
                        <a:rPr lang="en" sz="1100"/>
                        <a:t>NASA</a:t>
                      </a:r>
                      <a:endParaRPr sz="1100"/>
                    </a:p>
                  </a:txBody>
                  <a:tcPr marT="91425" marB="91425" marR="91425" marL="91425"/>
                </a:tc>
                <a:tc>
                  <a:txBody>
                    <a:bodyPr/>
                    <a:lstStyle/>
                    <a:p>
                      <a:pPr indent="0" lvl="0" marL="0" rtl="0" algn="l">
                        <a:spcBef>
                          <a:spcPts val="0"/>
                        </a:spcBef>
                        <a:spcAft>
                          <a:spcPts val="0"/>
                        </a:spcAft>
                        <a:buNone/>
                      </a:pPr>
                      <a:r>
                        <a:rPr lang="en" sz="1100"/>
                        <a:t>AOTCO</a:t>
                      </a:r>
                      <a:endParaRPr sz="1100"/>
                    </a:p>
                  </a:txBody>
                  <a:tcPr marT="91425" marB="91425" marR="91425" marL="91425"/>
                </a:tc>
                <a:tc>
                  <a:txBody>
                    <a:bodyPr/>
                    <a:lstStyle/>
                    <a:p>
                      <a:pPr indent="0" lvl="0" marL="0" rtl="0" algn="l">
                        <a:spcBef>
                          <a:spcPts val="0"/>
                        </a:spcBef>
                        <a:spcAft>
                          <a:spcPts val="0"/>
                        </a:spcAft>
                        <a:buNone/>
                      </a:pPr>
                      <a:r>
                        <a:rPr lang="en" sz="1100"/>
                        <a:t>&lt; 0.0001 </a:t>
                      </a:r>
                      <a:endParaRPr sz="1100"/>
                    </a:p>
                  </a:txBody>
                  <a:tcPr marT="91425" marB="91425" marR="91425" marL="91425"/>
                </a:tc>
                <a:tc>
                  <a:txBody>
                    <a:bodyPr/>
                    <a:lstStyle/>
                    <a:p>
                      <a:pPr indent="0" lvl="0" marL="0" rtl="0" algn="l">
                        <a:spcBef>
                          <a:spcPts val="0"/>
                        </a:spcBef>
                        <a:spcAft>
                          <a:spcPts val="0"/>
                        </a:spcAft>
                        <a:buNone/>
                      </a:pPr>
                      <a:r>
                        <a:rPr lang="en" sz="1100"/>
                        <a:t>&lt; 100 </a:t>
                      </a:r>
                      <a:endParaRPr sz="1100"/>
                    </a:p>
                  </a:txBody>
                  <a:tcPr marT="91425" marB="91425" marR="91425" marL="91425"/>
                </a:tc>
              </a:tr>
              <a:tr h="466875">
                <a:tc>
                  <a:txBody>
                    <a:bodyPr/>
                    <a:lstStyle/>
                    <a:p>
                      <a:pPr indent="0" lvl="0" marL="0" rtl="0" algn="l">
                        <a:spcBef>
                          <a:spcPts val="0"/>
                        </a:spcBef>
                        <a:spcAft>
                          <a:spcPts val="0"/>
                        </a:spcAft>
                        <a:buNone/>
                      </a:pPr>
                      <a:r>
                        <a:rPr lang="en" sz="1100"/>
                        <a:t>Eye nuts</a:t>
                      </a:r>
                      <a:endParaRPr sz="1100"/>
                    </a:p>
                  </a:txBody>
                  <a:tcPr marT="91425" marB="91425" marR="91425" marL="91425"/>
                </a:tc>
                <a:tc>
                  <a:txBody>
                    <a:bodyPr/>
                    <a:lstStyle/>
                    <a:p>
                      <a:pPr indent="0" lvl="0" marL="0" rtl="0" algn="l">
                        <a:spcBef>
                          <a:spcPts val="0"/>
                        </a:spcBef>
                        <a:spcAft>
                          <a:spcPts val="0"/>
                        </a:spcAft>
                        <a:buNone/>
                      </a:pPr>
                      <a:r>
                        <a:rPr lang="en" sz="1100"/>
                        <a:t>Clarendon Aerospace</a:t>
                      </a:r>
                      <a:endParaRPr sz="1100"/>
                    </a:p>
                  </a:txBody>
                  <a:tcPr marT="91425" marB="91425" marR="91425" marL="91425"/>
                </a:tc>
                <a:tc>
                  <a:txBody>
                    <a:bodyPr/>
                    <a:lstStyle/>
                    <a:p>
                      <a:pPr indent="0" lvl="0" marL="0" rtl="0" algn="l">
                        <a:spcBef>
                          <a:spcPts val="0"/>
                        </a:spcBef>
                        <a:spcAft>
                          <a:spcPts val="0"/>
                        </a:spcAft>
                        <a:buNone/>
                      </a:pPr>
                      <a:r>
                        <a:rPr lang="en" sz="1100"/>
                        <a:t>MS Aerospace</a:t>
                      </a:r>
                      <a:endParaRPr sz="1100"/>
                    </a:p>
                  </a:txBody>
                  <a:tcPr marT="91425" marB="91425" marR="91425" marL="91425"/>
                </a:tc>
                <a:tc rowSpan="4">
                  <a:txBody>
                    <a:bodyPr/>
                    <a:lstStyle/>
                    <a:p>
                      <a:pPr indent="0" lvl="0" marL="0" rtl="0" algn="l">
                        <a:spcBef>
                          <a:spcPts val="0"/>
                        </a:spcBef>
                        <a:spcAft>
                          <a:spcPts val="0"/>
                        </a:spcAft>
                        <a:buNone/>
                      </a:pPr>
                      <a:r>
                        <a:rPr lang="en" sz="1100"/>
                        <a:t>.95 </a:t>
                      </a:r>
                      <a:endParaRPr sz="1100"/>
                    </a:p>
                  </a:txBody>
                  <a:tcPr marT="91425" marB="91425" marR="91425" marL="91425"/>
                </a:tc>
                <a:tc rowSpan="4">
                  <a:txBody>
                    <a:bodyPr/>
                    <a:lstStyle/>
                    <a:p>
                      <a:pPr indent="0" lvl="0" marL="0" rtl="0" algn="l">
                        <a:spcBef>
                          <a:spcPts val="0"/>
                        </a:spcBef>
                        <a:spcAft>
                          <a:spcPts val="0"/>
                        </a:spcAft>
                        <a:buNone/>
                      </a:pPr>
                      <a:r>
                        <a:rPr lang="en" sz="1100"/>
                        <a:t>87530</a:t>
                      </a:r>
                      <a:endParaRPr sz="1100"/>
                    </a:p>
                  </a:txBody>
                  <a:tcPr marT="91425" marB="91425" marR="91425" marL="91425"/>
                </a:tc>
              </a:tr>
              <a:tr h="466875">
                <a:tc>
                  <a:txBody>
                    <a:bodyPr/>
                    <a:lstStyle/>
                    <a:p>
                      <a:pPr indent="0" lvl="0" marL="0" rtl="0" algn="l">
                        <a:spcBef>
                          <a:spcPts val="0"/>
                        </a:spcBef>
                        <a:spcAft>
                          <a:spcPts val="0"/>
                        </a:spcAft>
                        <a:buNone/>
                      </a:pPr>
                      <a:r>
                        <a:rPr lang="en" sz="1100"/>
                        <a:t>Compression Sleeves</a:t>
                      </a:r>
                      <a:endParaRPr sz="1100"/>
                    </a:p>
                  </a:txBody>
                  <a:tcPr marT="91425" marB="91425" marR="91425" marL="91425"/>
                </a:tc>
                <a:tc>
                  <a:txBody>
                    <a:bodyPr/>
                    <a:lstStyle/>
                    <a:p>
                      <a:pPr indent="0" lvl="0" marL="0" rtl="0" algn="l">
                        <a:spcBef>
                          <a:spcPts val="0"/>
                        </a:spcBef>
                        <a:spcAft>
                          <a:spcPts val="0"/>
                        </a:spcAft>
                        <a:buNone/>
                      </a:pPr>
                      <a:r>
                        <a:rPr lang="en" sz="1100"/>
                        <a:t>McMaster - Carr</a:t>
                      </a:r>
                      <a:endParaRPr sz="1100"/>
                    </a:p>
                  </a:txBody>
                  <a:tcPr marT="91425" marB="91425" marR="91425" marL="91425"/>
                </a:tc>
                <a:tc>
                  <a:txBody>
                    <a:bodyPr/>
                    <a:lstStyle/>
                    <a:p>
                      <a:pPr indent="0" lvl="0" marL="0" rtl="0" algn="l">
                        <a:spcBef>
                          <a:spcPts val="0"/>
                        </a:spcBef>
                        <a:spcAft>
                          <a:spcPts val="0"/>
                        </a:spcAft>
                        <a:buNone/>
                      </a:pPr>
                      <a:r>
                        <a:rPr lang="en" sz="1100"/>
                        <a:t>Huylett Industrial</a:t>
                      </a:r>
                      <a:endParaRPr sz="1100"/>
                    </a:p>
                  </a:txBody>
                  <a:tcPr marT="91425" marB="91425" marR="91425" marL="91425"/>
                </a:tc>
                <a:tc vMerge="1"/>
                <a:tc vMerge="1"/>
              </a:tr>
              <a:tr h="345500">
                <a:tc>
                  <a:txBody>
                    <a:bodyPr/>
                    <a:lstStyle/>
                    <a:p>
                      <a:pPr indent="0" lvl="0" marL="0" rtl="0" algn="l">
                        <a:spcBef>
                          <a:spcPts val="0"/>
                        </a:spcBef>
                        <a:spcAft>
                          <a:spcPts val="0"/>
                        </a:spcAft>
                        <a:buNone/>
                      </a:pPr>
                      <a:r>
                        <a:rPr lang="en" sz="1100"/>
                        <a:t>353ND Epoxy</a:t>
                      </a:r>
                      <a:endParaRPr sz="1100"/>
                    </a:p>
                  </a:txBody>
                  <a:tcPr marT="91425" marB="91425" marR="91425" marL="91425"/>
                </a:tc>
                <a:tc>
                  <a:txBody>
                    <a:bodyPr/>
                    <a:lstStyle/>
                    <a:p>
                      <a:pPr indent="0" lvl="0" marL="0" rtl="0" algn="l">
                        <a:spcBef>
                          <a:spcPts val="0"/>
                        </a:spcBef>
                        <a:spcAft>
                          <a:spcPts val="0"/>
                        </a:spcAft>
                        <a:buNone/>
                      </a:pPr>
                      <a:r>
                        <a:rPr lang="en" sz="1100"/>
                        <a:t>EpoTek</a:t>
                      </a:r>
                      <a:endParaRPr sz="1100"/>
                    </a:p>
                  </a:txBody>
                  <a:tcPr marT="91425" marB="91425" marR="91425" marL="91425"/>
                </a:tc>
                <a:tc>
                  <a:txBody>
                    <a:bodyPr/>
                    <a:lstStyle/>
                    <a:p>
                      <a:pPr indent="0" lvl="0" marL="0" rtl="0" algn="l">
                        <a:spcBef>
                          <a:spcPts val="0"/>
                        </a:spcBef>
                        <a:spcAft>
                          <a:spcPts val="0"/>
                        </a:spcAft>
                        <a:buNone/>
                      </a:pPr>
                      <a:r>
                        <a:rPr lang="en" sz="1100"/>
                        <a:t>MasterBond</a:t>
                      </a:r>
                      <a:endParaRPr sz="1100"/>
                    </a:p>
                  </a:txBody>
                  <a:tcPr marT="91425" marB="91425" marR="91425" marL="91425"/>
                </a:tc>
                <a:tc vMerge="1"/>
                <a:tc vMerge="1"/>
              </a:tr>
              <a:tr h="466875">
                <a:tc>
                  <a:txBody>
                    <a:bodyPr/>
                    <a:lstStyle/>
                    <a:p>
                      <a:pPr indent="0" lvl="0" marL="0" rtl="0" algn="l">
                        <a:spcBef>
                          <a:spcPts val="0"/>
                        </a:spcBef>
                        <a:spcAft>
                          <a:spcPts val="0"/>
                        </a:spcAft>
                        <a:buNone/>
                      </a:pPr>
                      <a:r>
                        <a:rPr lang="en" sz="1100"/>
                        <a:t>Inconel Bored Couplings</a:t>
                      </a:r>
                      <a:endParaRPr sz="1100"/>
                    </a:p>
                  </a:txBody>
                  <a:tcPr marT="91425" marB="91425" marR="91425" marL="91425"/>
                </a:tc>
                <a:tc>
                  <a:txBody>
                    <a:bodyPr/>
                    <a:lstStyle/>
                    <a:p>
                      <a:pPr indent="0" lvl="0" marL="0" rtl="0" algn="l">
                        <a:spcBef>
                          <a:spcPts val="0"/>
                        </a:spcBef>
                        <a:spcAft>
                          <a:spcPts val="0"/>
                        </a:spcAft>
                        <a:buNone/>
                      </a:pPr>
                      <a:r>
                        <a:rPr lang="en" sz="1100"/>
                        <a:t>DynamicForge</a:t>
                      </a:r>
                      <a:endParaRPr sz="1100"/>
                    </a:p>
                  </a:txBody>
                  <a:tcPr marT="91425" marB="91425" marR="91425" marL="91425"/>
                </a:tc>
                <a:tc>
                  <a:txBody>
                    <a:bodyPr/>
                    <a:lstStyle/>
                    <a:p>
                      <a:pPr indent="0" lvl="0" marL="0" rtl="0" algn="l">
                        <a:spcBef>
                          <a:spcPts val="0"/>
                        </a:spcBef>
                        <a:spcAft>
                          <a:spcPts val="0"/>
                        </a:spcAft>
                        <a:buNone/>
                      </a:pPr>
                      <a:r>
                        <a:rPr lang="en" sz="1100"/>
                        <a:t>Tesco</a:t>
                      </a:r>
                      <a:endParaRPr sz="1100"/>
                    </a:p>
                  </a:txBody>
                  <a:tcPr marT="91425" marB="91425" marR="91425" marL="91425"/>
                </a:tc>
                <a:tc vMerge="1"/>
                <a:tc vMerge="1"/>
              </a:tr>
              <a:tr h="491675">
                <a:tc>
                  <a:txBody>
                    <a:bodyPr/>
                    <a:lstStyle/>
                    <a:p>
                      <a:pPr indent="0" lvl="0" marL="0" rtl="0" algn="l">
                        <a:spcBef>
                          <a:spcPts val="0"/>
                        </a:spcBef>
                        <a:spcAft>
                          <a:spcPts val="0"/>
                        </a:spcAft>
                        <a:buNone/>
                      </a:pPr>
                      <a:r>
                        <a:rPr lang="en" sz="1100"/>
                        <a:t>Sapphire Window</a:t>
                      </a:r>
                      <a:endParaRPr sz="1100"/>
                    </a:p>
                  </a:txBody>
                  <a:tcPr marT="91425" marB="91425" marR="91425" marL="91425"/>
                </a:tc>
                <a:tc>
                  <a:txBody>
                    <a:bodyPr/>
                    <a:lstStyle/>
                    <a:p>
                      <a:pPr indent="0" lvl="0" marL="0" rtl="0" algn="l">
                        <a:spcBef>
                          <a:spcPts val="0"/>
                        </a:spcBef>
                        <a:spcAft>
                          <a:spcPts val="0"/>
                        </a:spcAft>
                        <a:buNone/>
                      </a:pPr>
                      <a:r>
                        <a:rPr lang="en" sz="1100"/>
                        <a:t>Meller Optics</a:t>
                      </a:r>
                      <a:endParaRPr sz="1100"/>
                    </a:p>
                  </a:txBody>
                  <a:tcPr marT="91425" marB="91425" marR="91425" marL="91425"/>
                </a:tc>
                <a:tc>
                  <a:txBody>
                    <a:bodyPr/>
                    <a:lstStyle/>
                    <a:p>
                      <a:pPr indent="0" lvl="0" marL="0" rtl="0" algn="l">
                        <a:spcBef>
                          <a:spcPts val="0"/>
                        </a:spcBef>
                        <a:spcAft>
                          <a:spcPts val="0"/>
                        </a:spcAft>
                        <a:buNone/>
                      </a:pPr>
                      <a:r>
                        <a:rPr lang="en" sz="1100"/>
                        <a:t>Guild Optics</a:t>
                      </a:r>
                      <a:endParaRPr sz="1100"/>
                    </a:p>
                  </a:txBody>
                  <a:tcPr marT="91425" marB="91425" marR="91425" marL="91425"/>
                </a:tc>
                <a:tc>
                  <a:txBody>
                    <a:bodyPr/>
                    <a:lstStyle/>
                    <a:p>
                      <a:pPr indent="0" lvl="0" marL="0" rtl="0" algn="l">
                        <a:spcBef>
                          <a:spcPts val="0"/>
                        </a:spcBef>
                        <a:spcAft>
                          <a:spcPts val="0"/>
                        </a:spcAft>
                        <a:buNone/>
                      </a:pPr>
                      <a:r>
                        <a:rPr lang="en" sz="1100"/>
                        <a:t>1.098</a:t>
                      </a:r>
                      <a:endParaRPr sz="1100"/>
                    </a:p>
                  </a:txBody>
                  <a:tcPr marT="91425" marB="91425" marR="91425" marL="91425"/>
                </a:tc>
                <a:tc>
                  <a:txBody>
                    <a:bodyPr/>
                    <a:lstStyle/>
                    <a:p>
                      <a:pPr indent="0" lvl="0" marL="0" rtl="0" algn="l">
                        <a:spcBef>
                          <a:spcPts val="0"/>
                        </a:spcBef>
                        <a:spcAft>
                          <a:spcPts val="0"/>
                        </a:spcAft>
                        <a:buNone/>
                      </a:pPr>
                      <a:r>
                        <a:rPr lang="en" sz="1100"/>
                        <a:t>275000</a:t>
                      </a:r>
                      <a:endParaRPr sz="1100"/>
                    </a:p>
                  </a:txBody>
                  <a:tcPr marT="91425" marB="91425" marR="91425" marL="91425"/>
                </a:tc>
              </a:tr>
            </a:tbl>
          </a:graphicData>
        </a:graphic>
      </p:graphicFrame>
      <p:pic>
        <p:nvPicPr>
          <p:cNvPr id="153" name="Google Shape;153;p25"/>
          <p:cNvPicPr preferRelativeResize="0"/>
          <p:nvPr/>
        </p:nvPicPr>
        <p:blipFill>
          <a:blip r:embed="rId3">
            <a:alphaModFix/>
          </a:blip>
          <a:stretch>
            <a:fillRect/>
          </a:stretch>
        </p:blipFill>
        <p:spPr>
          <a:xfrm>
            <a:off x="1936900" y="4254273"/>
            <a:ext cx="808274" cy="572700"/>
          </a:xfrm>
          <a:prstGeom prst="rect">
            <a:avLst/>
          </a:prstGeom>
          <a:noFill/>
          <a:ln>
            <a:noFill/>
          </a:ln>
        </p:spPr>
      </p:pic>
      <p:pic>
        <p:nvPicPr>
          <p:cNvPr id="154" name="Google Shape;154;p25"/>
          <p:cNvPicPr preferRelativeResize="0"/>
          <p:nvPr/>
        </p:nvPicPr>
        <p:blipFill>
          <a:blip r:embed="rId4">
            <a:alphaModFix/>
          </a:blip>
          <a:stretch>
            <a:fillRect/>
          </a:stretch>
        </p:blipFill>
        <p:spPr>
          <a:xfrm>
            <a:off x="311700" y="3584075"/>
            <a:ext cx="1572675" cy="468050"/>
          </a:xfrm>
          <a:prstGeom prst="rect">
            <a:avLst/>
          </a:prstGeom>
          <a:noFill/>
          <a:ln>
            <a:noFill/>
          </a:ln>
        </p:spPr>
      </p:pic>
      <p:pic>
        <p:nvPicPr>
          <p:cNvPr id="155" name="Google Shape;155;p25"/>
          <p:cNvPicPr preferRelativeResize="0"/>
          <p:nvPr/>
        </p:nvPicPr>
        <p:blipFill>
          <a:blip r:embed="rId5">
            <a:alphaModFix/>
          </a:blip>
          <a:stretch>
            <a:fillRect/>
          </a:stretch>
        </p:blipFill>
        <p:spPr>
          <a:xfrm>
            <a:off x="353631" y="2976569"/>
            <a:ext cx="2026700" cy="405350"/>
          </a:xfrm>
          <a:prstGeom prst="rect">
            <a:avLst/>
          </a:prstGeom>
          <a:noFill/>
          <a:ln>
            <a:noFill/>
          </a:ln>
        </p:spPr>
      </p:pic>
      <p:pic>
        <p:nvPicPr>
          <p:cNvPr id="156" name="Google Shape;156;p25"/>
          <p:cNvPicPr preferRelativeResize="0"/>
          <p:nvPr/>
        </p:nvPicPr>
        <p:blipFill>
          <a:blip r:embed="rId6">
            <a:alphaModFix/>
          </a:blip>
          <a:stretch>
            <a:fillRect/>
          </a:stretch>
        </p:blipFill>
        <p:spPr>
          <a:xfrm>
            <a:off x="311712" y="2369075"/>
            <a:ext cx="1414413" cy="405350"/>
          </a:xfrm>
          <a:prstGeom prst="rect">
            <a:avLst/>
          </a:prstGeom>
          <a:noFill/>
          <a:ln>
            <a:noFill/>
          </a:ln>
        </p:spPr>
      </p:pic>
      <p:pic>
        <p:nvPicPr>
          <p:cNvPr id="157" name="Google Shape;157;p25"/>
          <p:cNvPicPr preferRelativeResize="0"/>
          <p:nvPr/>
        </p:nvPicPr>
        <p:blipFill>
          <a:blip r:embed="rId7">
            <a:alphaModFix/>
          </a:blip>
          <a:stretch>
            <a:fillRect/>
          </a:stretch>
        </p:blipFill>
        <p:spPr>
          <a:xfrm>
            <a:off x="353624" y="1892187"/>
            <a:ext cx="1807901" cy="337900"/>
          </a:xfrm>
          <a:prstGeom prst="rect">
            <a:avLst/>
          </a:prstGeom>
          <a:noFill/>
          <a:ln>
            <a:noFill/>
          </a:ln>
        </p:spPr>
      </p:pic>
      <p:pic>
        <p:nvPicPr>
          <p:cNvPr id="158" name="Google Shape;158;p25"/>
          <p:cNvPicPr preferRelativeResize="0"/>
          <p:nvPr/>
        </p:nvPicPr>
        <p:blipFill rotWithShape="1">
          <a:blip r:embed="rId8">
            <a:alphaModFix/>
          </a:blip>
          <a:srcRect b="36860" l="0" r="0" t="20638"/>
          <a:stretch/>
        </p:blipFill>
        <p:spPr>
          <a:xfrm>
            <a:off x="311700" y="4254276"/>
            <a:ext cx="1414425" cy="601149"/>
          </a:xfrm>
          <a:prstGeom prst="rect">
            <a:avLst/>
          </a:prstGeom>
          <a:noFill/>
          <a:ln>
            <a:noFill/>
          </a:ln>
        </p:spPr>
      </p:pic>
      <p:pic>
        <p:nvPicPr>
          <p:cNvPr id="159" name="Google Shape;159;p25"/>
          <p:cNvPicPr preferRelativeResize="0"/>
          <p:nvPr/>
        </p:nvPicPr>
        <p:blipFill rotWithShape="1">
          <a:blip r:embed="rId9">
            <a:alphaModFix/>
          </a:blip>
          <a:srcRect b="30114" l="4535" r="7046" t="32611"/>
          <a:stretch/>
        </p:blipFill>
        <p:spPr>
          <a:xfrm>
            <a:off x="353622" y="1285125"/>
            <a:ext cx="2119014" cy="468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194450" y="138400"/>
            <a:ext cx="7974000" cy="516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CDH</a:t>
            </a:r>
            <a:r>
              <a:rPr lang="en" sz="2500"/>
              <a:t>: Command and Data Handling</a:t>
            </a:r>
            <a:endParaRPr sz="2500"/>
          </a:p>
        </p:txBody>
      </p:sp>
      <p:pic>
        <p:nvPicPr>
          <p:cNvPr id="165" name="Google Shape;165;p26"/>
          <p:cNvPicPr preferRelativeResize="0"/>
          <p:nvPr/>
        </p:nvPicPr>
        <p:blipFill rotWithShape="1">
          <a:blip r:embed="rId4">
            <a:alphaModFix/>
          </a:blip>
          <a:srcRect b="4251" l="12127" r="19627" t="17458"/>
          <a:stretch/>
        </p:blipFill>
        <p:spPr>
          <a:xfrm>
            <a:off x="43825" y="1143425"/>
            <a:ext cx="5538724" cy="3892949"/>
          </a:xfrm>
          <a:prstGeom prst="rect">
            <a:avLst/>
          </a:prstGeom>
          <a:noFill/>
          <a:ln>
            <a:noFill/>
          </a:ln>
        </p:spPr>
      </p:pic>
      <p:sp>
        <p:nvSpPr>
          <p:cNvPr id="166" name="Google Shape;166;p26"/>
          <p:cNvSpPr txBox="1"/>
          <p:nvPr/>
        </p:nvSpPr>
        <p:spPr>
          <a:xfrm>
            <a:off x="380050" y="1908725"/>
            <a:ext cx="13656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ahoma"/>
                <a:ea typeface="Tahoma"/>
                <a:cs typeface="Tahoma"/>
                <a:sym typeface="Tahoma"/>
              </a:rPr>
              <a:t>Transceiver</a:t>
            </a:r>
            <a:endParaRPr sz="1200">
              <a:solidFill>
                <a:schemeClr val="dk1"/>
              </a:solidFill>
              <a:latin typeface="Tahoma"/>
              <a:ea typeface="Tahoma"/>
              <a:cs typeface="Tahoma"/>
              <a:sym typeface="Tahoma"/>
            </a:endParaRPr>
          </a:p>
        </p:txBody>
      </p:sp>
      <p:sp>
        <p:nvSpPr>
          <p:cNvPr id="167" name="Google Shape;167;p26"/>
          <p:cNvSpPr txBox="1"/>
          <p:nvPr/>
        </p:nvSpPr>
        <p:spPr>
          <a:xfrm>
            <a:off x="3396200" y="3524350"/>
            <a:ext cx="15705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ahoma"/>
                <a:ea typeface="Tahoma"/>
                <a:cs typeface="Tahoma"/>
                <a:sym typeface="Tahoma"/>
              </a:rPr>
              <a:t>Onboard Computer</a:t>
            </a:r>
            <a:endParaRPr sz="1200">
              <a:solidFill>
                <a:schemeClr val="dk1"/>
              </a:solidFill>
              <a:latin typeface="Tahoma"/>
              <a:ea typeface="Tahoma"/>
              <a:cs typeface="Tahoma"/>
              <a:sym typeface="Tahoma"/>
            </a:endParaRPr>
          </a:p>
        </p:txBody>
      </p:sp>
      <p:sp>
        <p:nvSpPr>
          <p:cNvPr id="168" name="Google Shape;168;p26"/>
          <p:cNvSpPr txBox="1"/>
          <p:nvPr/>
        </p:nvSpPr>
        <p:spPr>
          <a:xfrm>
            <a:off x="4569700" y="1749075"/>
            <a:ext cx="12465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ahoma"/>
                <a:ea typeface="Tahoma"/>
                <a:cs typeface="Tahoma"/>
                <a:sym typeface="Tahoma"/>
              </a:rPr>
              <a:t>Storage</a:t>
            </a:r>
            <a:endParaRPr sz="1200">
              <a:solidFill>
                <a:schemeClr val="dk1"/>
              </a:solidFill>
              <a:latin typeface="Tahoma"/>
              <a:ea typeface="Tahoma"/>
              <a:cs typeface="Tahoma"/>
              <a:sym typeface="Tahoma"/>
            </a:endParaRPr>
          </a:p>
        </p:txBody>
      </p:sp>
      <p:sp>
        <p:nvSpPr>
          <p:cNvPr id="169" name="Google Shape;169;p26"/>
          <p:cNvSpPr txBox="1"/>
          <p:nvPr/>
        </p:nvSpPr>
        <p:spPr>
          <a:xfrm>
            <a:off x="-32375" y="740350"/>
            <a:ext cx="2954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ahoma"/>
                <a:ea typeface="Tahoma"/>
                <a:cs typeface="Tahoma"/>
                <a:sym typeface="Tahoma"/>
              </a:rPr>
              <a:t>Internal Communications</a:t>
            </a:r>
            <a:endParaRPr b="1">
              <a:solidFill>
                <a:schemeClr val="dk1"/>
              </a:solidFill>
              <a:latin typeface="Tahoma"/>
              <a:ea typeface="Tahoma"/>
              <a:cs typeface="Tahoma"/>
              <a:sym typeface="Tahoma"/>
            </a:endParaRPr>
          </a:p>
        </p:txBody>
      </p:sp>
      <p:grpSp>
        <p:nvGrpSpPr>
          <p:cNvPr id="170" name="Google Shape;170;p26"/>
          <p:cNvGrpSpPr/>
          <p:nvPr/>
        </p:nvGrpSpPr>
        <p:grpSpPr>
          <a:xfrm>
            <a:off x="6099725" y="2901525"/>
            <a:ext cx="2748275" cy="2152650"/>
            <a:chOff x="6187325" y="2620575"/>
            <a:chExt cx="2748275" cy="2152650"/>
          </a:xfrm>
        </p:grpSpPr>
        <p:pic>
          <p:nvPicPr>
            <p:cNvPr id="171" name="Google Shape;171;p26"/>
            <p:cNvPicPr preferRelativeResize="0"/>
            <p:nvPr/>
          </p:nvPicPr>
          <p:blipFill rotWithShape="1">
            <a:blip r:embed="rId5">
              <a:alphaModFix/>
            </a:blip>
            <a:srcRect b="0" l="18105" r="15572" t="0"/>
            <a:stretch/>
          </p:blipFill>
          <p:spPr>
            <a:xfrm>
              <a:off x="7526875" y="2620575"/>
              <a:ext cx="1408725" cy="2152650"/>
            </a:xfrm>
            <a:prstGeom prst="rect">
              <a:avLst/>
            </a:prstGeom>
            <a:noFill/>
            <a:ln>
              <a:noFill/>
            </a:ln>
          </p:spPr>
        </p:pic>
        <p:pic>
          <p:nvPicPr>
            <p:cNvPr id="172" name="Google Shape;172;p26"/>
            <p:cNvPicPr preferRelativeResize="0"/>
            <p:nvPr/>
          </p:nvPicPr>
          <p:blipFill>
            <a:blip r:embed="rId6">
              <a:alphaModFix/>
            </a:blip>
            <a:stretch>
              <a:fillRect/>
            </a:stretch>
          </p:blipFill>
          <p:spPr>
            <a:xfrm>
              <a:off x="6187325" y="3720350"/>
              <a:ext cx="1582175" cy="1052875"/>
            </a:xfrm>
            <a:prstGeom prst="rect">
              <a:avLst/>
            </a:prstGeom>
            <a:noFill/>
            <a:ln>
              <a:noFill/>
            </a:ln>
          </p:spPr>
        </p:pic>
      </p:grpSp>
      <p:pic>
        <p:nvPicPr>
          <p:cNvPr id="173" name="Google Shape;173;p26"/>
          <p:cNvPicPr preferRelativeResize="0"/>
          <p:nvPr/>
        </p:nvPicPr>
        <p:blipFill>
          <a:blip r:embed="rId7">
            <a:alphaModFix/>
          </a:blip>
          <a:stretch>
            <a:fillRect/>
          </a:stretch>
        </p:blipFill>
        <p:spPr>
          <a:xfrm flipH="1">
            <a:off x="6024225" y="906425"/>
            <a:ext cx="2203985" cy="1743075"/>
          </a:xfrm>
          <a:prstGeom prst="rect">
            <a:avLst/>
          </a:prstGeom>
          <a:noFill/>
          <a:ln>
            <a:noFill/>
          </a:ln>
        </p:spPr>
      </p:pic>
      <p:sp>
        <p:nvSpPr>
          <p:cNvPr id="174" name="Google Shape;174;p26"/>
          <p:cNvSpPr txBox="1"/>
          <p:nvPr/>
        </p:nvSpPr>
        <p:spPr>
          <a:xfrm>
            <a:off x="5653925" y="480025"/>
            <a:ext cx="29544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ahoma"/>
                <a:ea typeface="Tahoma"/>
                <a:cs typeface="Tahoma"/>
                <a:sym typeface="Tahoma"/>
              </a:rPr>
              <a:t>Ex</a:t>
            </a:r>
            <a:r>
              <a:rPr b="1" lang="en">
                <a:solidFill>
                  <a:schemeClr val="dk1"/>
                </a:solidFill>
                <a:latin typeface="Tahoma"/>
                <a:ea typeface="Tahoma"/>
                <a:cs typeface="Tahoma"/>
                <a:sym typeface="Tahoma"/>
              </a:rPr>
              <a:t>ternal Communications</a:t>
            </a:r>
            <a:endParaRPr b="1">
              <a:solidFill>
                <a:schemeClr val="dk1"/>
              </a:solidFill>
              <a:latin typeface="Tahoma"/>
              <a:ea typeface="Tahoma"/>
              <a:cs typeface="Tahoma"/>
              <a:sym typeface="Tahoma"/>
            </a:endParaRPr>
          </a:p>
        </p:txBody>
      </p:sp>
      <p:grpSp>
        <p:nvGrpSpPr>
          <p:cNvPr id="175" name="Google Shape;175;p26"/>
          <p:cNvGrpSpPr/>
          <p:nvPr/>
        </p:nvGrpSpPr>
        <p:grpSpPr>
          <a:xfrm>
            <a:off x="833988" y="2202713"/>
            <a:ext cx="1221675" cy="738075"/>
            <a:chOff x="2091225" y="1852900"/>
            <a:chExt cx="1221675" cy="738075"/>
          </a:xfrm>
        </p:grpSpPr>
        <p:cxnSp>
          <p:nvCxnSpPr>
            <p:cNvPr id="176" name="Google Shape;176;p26"/>
            <p:cNvCxnSpPr/>
            <p:nvPr/>
          </p:nvCxnSpPr>
          <p:spPr>
            <a:xfrm>
              <a:off x="2091225" y="1852900"/>
              <a:ext cx="483600" cy="6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26"/>
            <p:cNvCxnSpPr/>
            <p:nvPr/>
          </p:nvCxnSpPr>
          <p:spPr>
            <a:xfrm>
              <a:off x="2574900" y="1852975"/>
              <a:ext cx="738000" cy="738000"/>
            </a:xfrm>
            <a:prstGeom prst="straightConnector1">
              <a:avLst/>
            </a:prstGeom>
            <a:noFill/>
            <a:ln cap="flat" cmpd="sng" w="9525">
              <a:solidFill>
                <a:schemeClr val="dk2"/>
              </a:solidFill>
              <a:prstDash val="solid"/>
              <a:round/>
              <a:headEnd len="med" w="med" type="none"/>
              <a:tailEnd len="med" w="med" type="none"/>
            </a:ln>
          </p:spPr>
        </p:cxnSp>
      </p:grpSp>
      <p:grpSp>
        <p:nvGrpSpPr>
          <p:cNvPr id="178" name="Google Shape;178;p26"/>
          <p:cNvGrpSpPr/>
          <p:nvPr/>
        </p:nvGrpSpPr>
        <p:grpSpPr>
          <a:xfrm flipH="1">
            <a:off x="3805788" y="2050313"/>
            <a:ext cx="1221675" cy="738075"/>
            <a:chOff x="2091225" y="1852900"/>
            <a:chExt cx="1221675" cy="738075"/>
          </a:xfrm>
        </p:grpSpPr>
        <p:cxnSp>
          <p:nvCxnSpPr>
            <p:cNvPr id="179" name="Google Shape;179;p26"/>
            <p:cNvCxnSpPr/>
            <p:nvPr/>
          </p:nvCxnSpPr>
          <p:spPr>
            <a:xfrm>
              <a:off x="2091225" y="1852900"/>
              <a:ext cx="483600" cy="6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26"/>
            <p:cNvCxnSpPr/>
            <p:nvPr/>
          </p:nvCxnSpPr>
          <p:spPr>
            <a:xfrm>
              <a:off x="2574900" y="1852975"/>
              <a:ext cx="738000" cy="738000"/>
            </a:xfrm>
            <a:prstGeom prst="straightConnector1">
              <a:avLst/>
            </a:prstGeom>
            <a:noFill/>
            <a:ln cap="flat" cmpd="sng" w="9525">
              <a:solidFill>
                <a:schemeClr val="dk2"/>
              </a:solidFill>
              <a:prstDash val="solid"/>
              <a:round/>
              <a:headEnd len="med" w="med" type="none"/>
              <a:tailEnd len="med" w="med" type="none"/>
            </a:ln>
          </p:spPr>
        </p:cxnSp>
      </p:grpSp>
      <p:cxnSp>
        <p:nvCxnSpPr>
          <p:cNvPr id="181" name="Google Shape;181;p26"/>
          <p:cNvCxnSpPr>
            <a:endCxn id="167" idx="0"/>
          </p:cNvCxnSpPr>
          <p:nvPr/>
        </p:nvCxnSpPr>
        <p:spPr>
          <a:xfrm>
            <a:off x="3613550" y="3167650"/>
            <a:ext cx="567900" cy="356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0" y="0"/>
            <a:ext cx="8345400" cy="40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SAFC: Software Architecture Flowchart</a:t>
            </a:r>
            <a:endParaRPr sz="2520"/>
          </a:p>
        </p:txBody>
      </p:sp>
      <p:pic>
        <p:nvPicPr>
          <p:cNvPr id="187" name="Google Shape;187;p27" title="SAFC.drawio(3).png"/>
          <p:cNvPicPr preferRelativeResize="0"/>
          <p:nvPr/>
        </p:nvPicPr>
        <p:blipFill rotWithShape="1">
          <a:blip r:embed="rId3">
            <a:alphaModFix/>
          </a:blip>
          <a:srcRect b="5410" l="0" r="0" t="0"/>
          <a:stretch/>
        </p:blipFill>
        <p:spPr>
          <a:xfrm>
            <a:off x="949725" y="461225"/>
            <a:ext cx="6785799" cy="4566950"/>
          </a:xfrm>
          <a:prstGeom prst="rect">
            <a:avLst/>
          </a:prstGeom>
          <a:noFill/>
          <a:ln>
            <a:noFill/>
          </a:ln>
        </p:spPr>
      </p:pic>
      <p:sp>
        <p:nvSpPr>
          <p:cNvPr id="188" name="Google Shape;188;p27"/>
          <p:cNvSpPr/>
          <p:nvPr/>
        </p:nvSpPr>
        <p:spPr>
          <a:xfrm>
            <a:off x="3642050" y="412113"/>
            <a:ext cx="3872100" cy="14799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27"/>
          <p:cNvSpPr/>
          <p:nvPr/>
        </p:nvSpPr>
        <p:spPr>
          <a:xfrm>
            <a:off x="757550" y="2075850"/>
            <a:ext cx="5312700" cy="29139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7"/>
          <p:cNvSpPr txBox="1"/>
          <p:nvPr/>
        </p:nvSpPr>
        <p:spPr>
          <a:xfrm>
            <a:off x="0" y="1313950"/>
            <a:ext cx="30693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ahoma"/>
                <a:ea typeface="Tahoma"/>
                <a:cs typeface="Tahoma"/>
                <a:sym typeface="Tahoma"/>
              </a:rPr>
              <a:t>Internal Communications</a:t>
            </a:r>
            <a:endParaRPr>
              <a:solidFill>
                <a:schemeClr val="dk1"/>
              </a:solidFill>
              <a:latin typeface="Tahoma"/>
              <a:ea typeface="Tahoma"/>
              <a:cs typeface="Tahoma"/>
              <a:sym typeface="Tahoma"/>
            </a:endParaRPr>
          </a:p>
        </p:txBody>
      </p:sp>
      <p:sp>
        <p:nvSpPr>
          <p:cNvPr id="191" name="Google Shape;191;p27"/>
          <p:cNvSpPr txBox="1"/>
          <p:nvPr/>
        </p:nvSpPr>
        <p:spPr>
          <a:xfrm>
            <a:off x="7244125" y="2122875"/>
            <a:ext cx="18177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ahoma"/>
                <a:ea typeface="Tahoma"/>
                <a:cs typeface="Tahoma"/>
                <a:sym typeface="Tahoma"/>
              </a:rPr>
              <a:t>Ex</a:t>
            </a:r>
            <a:r>
              <a:rPr lang="en">
                <a:solidFill>
                  <a:schemeClr val="dk1"/>
                </a:solidFill>
                <a:latin typeface="Tahoma"/>
                <a:ea typeface="Tahoma"/>
                <a:cs typeface="Tahoma"/>
                <a:sym typeface="Tahoma"/>
              </a:rPr>
              <a:t>ternal Communications</a:t>
            </a:r>
            <a:endParaRPr>
              <a:solidFill>
                <a:schemeClr val="dk1"/>
              </a:solidFill>
              <a:latin typeface="Tahoma"/>
              <a:ea typeface="Tahoma"/>
              <a:cs typeface="Tahoma"/>
              <a:sym typeface="Tahoma"/>
            </a:endParaRPr>
          </a:p>
        </p:txBody>
      </p:sp>
      <p:grpSp>
        <p:nvGrpSpPr>
          <p:cNvPr id="192" name="Google Shape;192;p27"/>
          <p:cNvGrpSpPr/>
          <p:nvPr/>
        </p:nvGrpSpPr>
        <p:grpSpPr>
          <a:xfrm>
            <a:off x="2136195" y="1515800"/>
            <a:ext cx="933115" cy="560051"/>
            <a:chOff x="2091225" y="1852900"/>
            <a:chExt cx="1221675" cy="738075"/>
          </a:xfrm>
        </p:grpSpPr>
        <p:cxnSp>
          <p:nvCxnSpPr>
            <p:cNvPr id="193" name="Google Shape;193;p27"/>
            <p:cNvCxnSpPr/>
            <p:nvPr/>
          </p:nvCxnSpPr>
          <p:spPr>
            <a:xfrm>
              <a:off x="2091225" y="1852900"/>
              <a:ext cx="483600" cy="6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27"/>
            <p:cNvCxnSpPr/>
            <p:nvPr/>
          </p:nvCxnSpPr>
          <p:spPr>
            <a:xfrm>
              <a:off x="2574900" y="1852975"/>
              <a:ext cx="738000" cy="738000"/>
            </a:xfrm>
            <a:prstGeom prst="straightConnector1">
              <a:avLst/>
            </a:prstGeom>
            <a:noFill/>
            <a:ln cap="flat" cmpd="sng" w="9525">
              <a:solidFill>
                <a:schemeClr val="dk2"/>
              </a:solidFill>
              <a:prstDash val="solid"/>
              <a:round/>
              <a:headEnd len="med" w="med" type="none"/>
              <a:tailEnd len="med" w="med" type="none"/>
            </a:ln>
          </p:spPr>
        </p:cxnSp>
      </p:grpSp>
      <p:grpSp>
        <p:nvGrpSpPr>
          <p:cNvPr id="195" name="Google Shape;195;p27"/>
          <p:cNvGrpSpPr/>
          <p:nvPr/>
        </p:nvGrpSpPr>
        <p:grpSpPr>
          <a:xfrm rot="10800000">
            <a:off x="6658971" y="1892020"/>
            <a:ext cx="627819" cy="560051"/>
            <a:chOff x="2091225" y="1852900"/>
            <a:chExt cx="1221675" cy="738075"/>
          </a:xfrm>
        </p:grpSpPr>
        <p:cxnSp>
          <p:nvCxnSpPr>
            <p:cNvPr id="196" name="Google Shape;196;p27"/>
            <p:cNvCxnSpPr/>
            <p:nvPr/>
          </p:nvCxnSpPr>
          <p:spPr>
            <a:xfrm>
              <a:off x="2091225" y="1852900"/>
              <a:ext cx="483600" cy="6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27"/>
            <p:cNvCxnSpPr/>
            <p:nvPr/>
          </p:nvCxnSpPr>
          <p:spPr>
            <a:xfrm>
              <a:off x="2574900" y="1852975"/>
              <a:ext cx="738000" cy="7380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235500" y="16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CDH: Manufacturers</a:t>
            </a:r>
            <a:endParaRPr sz="2500"/>
          </a:p>
        </p:txBody>
      </p:sp>
      <p:pic>
        <p:nvPicPr>
          <p:cNvPr id="203" name="Google Shape;203;p28"/>
          <p:cNvPicPr preferRelativeResize="0"/>
          <p:nvPr/>
        </p:nvPicPr>
        <p:blipFill>
          <a:blip r:embed="rId3">
            <a:alphaModFix/>
          </a:blip>
          <a:stretch>
            <a:fillRect/>
          </a:stretch>
        </p:blipFill>
        <p:spPr>
          <a:xfrm>
            <a:off x="38650" y="3704159"/>
            <a:ext cx="1380650" cy="912217"/>
          </a:xfrm>
          <a:prstGeom prst="rect">
            <a:avLst/>
          </a:prstGeom>
          <a:noFill/>
          <a:ln>
            <a:noFill/>
          </a:ln>
        </p:spPr>
      </p:pic>
      <p:pic>
        <p:nvPicPr>
          <p:cNvPr id="204" name="Google Shape;204;p28"/>
          <p:cNvPicPr preferRelativeResize="0"/>
          <p:nvPr/>
        </p:nvPicPr>
        <p:blipFill rotWithShape="1">
          <a:blip r:embed="rId4">
            <a:alphaModFix/>
          </a:blip>
          <a:srcRect b="0" l="3090" r="1816" t="0"/>
          <a:stretch/>
        </p:blipFill>
        <p:spPr>
          <a:xfrm>
            <a:off x="5053100" y="3656119"/>
            <a:ext cx="1082550" cy="1071381"/>
          </a:xfrm>
          <a:prstGeom prst="rect">
            <a:avLst/>
          </a:prstGeom>
          <a:noFill/>
          <a:ln>
            <a:noFill/>
          </a:ln>
        </p:spPr>
      </p:pic>
      <p:pic>
        <p:nvPicPr>
          <p:cNvPr id="205" name="Google Shape;205;p28"/>
          <p:cNvPicPr preferRelativeResize="0"/>
          <p:nvPr/>
        </p:nvPicPr>
        <p:blipFill>
          <a:blip r:embed="rId5">
            <a:alphaModFix/>
          </a:blip>
          <a:stretch>
            <a:fillRect/>
          </a:stretch>
        </p:blipFill>
        <p:spPr>
          <a:xfrm>
            <a:off x="1419300" y="3782475"/>
            <a:ext cx="727850" cy="727850"/>
          </a:xfrm>
          <a:prstGeom prst="rect">
            <a:avLst/>
          </a:prstGeom>
          <a:noFill/>
          <a:ln>
            <a:noFill/>
          </a:ln>
        </p:spPr>
      </p:pic>
      <p:pic>
        <p:nvPicPr>
          <p:cNvPr id="206" name="Google Shape;206;p28"/>
          <p:cNvPicPr preferRelativeResize="0"/>
          <p:nvPr/>
        </p:nvPicPr>
        <p:blipFill>
          <a:blip r:embed="rId6">
            <a:alphaModFix/>
          </a:blip>
          <a:stretch>
            <a:fillRect/>
          </a:stretch>
        </p:blipFill>
        <p:spPr>
          <a:xfrm>
            <a:off x="7294778" y="3752625"/>
            <a:ext cx="1683018" cy="939950"/>
          </a:xfrm>
          <a:prstGeom prst="rect">
            <a:avLst/>
          </a:prstGeom>
          <a:noFill/>
          <a:ln>
            <a:noFill/>
          </a:ln>
        </p:spPr>
      </p:pic>
      <p:pic>
        <p:nvPicPr>
          <p:cNvPr id="207" name="Google Shape;207;p28"/>
          <p:cNvPicPr preferRelativeResize="0"/>
          <p:nvPr/>
        </p:nvPicPr>
        <p:blipFill rotWithShape="1">
          <a:blip r:embed="rId7">
            <a:alphaModFix/>
          </a:blip>
          <a:srcRect b="6785" l="0" r="0" t="0"/>
          <a:stretch/>
        </p:blipFill>
        <p:spPr>
          <a:xfrm>
            <a:off x="2265250" y="3892799"/>
            <a:ext cx="892373" cy="727850"/>
          </a:xfrm>
          <a:prstGeom prst="rect">
            <a:avLst/>
          </a:prstGeom>
          <a:noFill/>
          <a:ln>
            <a:noFill/>
          </a:ln>
        </p:spPr>
      </p:pic>
      <p:pic>
        <p:nvPicPr>
          <p:cNvPr id="208" name="Google Shape;208;p28"/>
          <p:cNvPicPr preferRelativeResize="0"/>
          <p:nvPr/>
        </p:nvPicPr>
        <p:blipFill>
          <a:blip r:embed="rId8">
            <a:alphaModFix/>
          </a:blip>
          <a:stretch>
            <a:fillRect/>
          </a:stretch>
        </p:blipFill>
        <p:spPr>
          <a:xfrm>
            <a:off x="6037074" y="3656125"/>
            <a:ext cx="1428494" cy="1071375"/>
          </a:xfrm>
          <a:prstGeom prst="rect">
            <a:avLst/>
          </a:prstGeom>
          <a:noFill/>
          <a:ln>
            <a:noFill/>
          </a:ln>
        </p:spPr>
      </p:pic>
      <p:pic>
        <p:nvPicPr>
          <p:cNvPr id="209" name="Google Shape;209;p28"/>
          <p:cNvPicPr preferRelativeResize="0"/>
          <p:nvPr/>
        </p:nvPicPr>
        <p:blipFill>
          <a:blip r:embed="rId9">
            <a:alphaModFix/>
          </a:blip>
          <a:stretch>
            <a:fillRect/>
          </a:stretch>
        </p:blipFill>
        <p:spPr>
          <a:xfrm>
            <a:off x="3320500" y="3898950"/>
            <a:ext cx="1514600" cy="523375"/>
          </a:xfrm>
          <a:prstGeom prst="rect">
            <a:avLst/>
          </a:prstGeom>
          <a:noFill/>
          <a:ln>
            <a:noFill/>
          </a:ln>
        </p:spPr>
      </p:pic>
      <p:pic>
        <p:nvPicPr>
          <p:cNvPr id="210" name="Google Shape;210;p28" title="20250424_21h50m32s_grim.png"/>
          <p:cNvPicPr preferRelativeResize="0"/>
          <p:nvPr/>
        </p:nvPicPr>
        <p:blipFill>
          <a:blip r:embed="rId10">
            <a:alphaModFix/>
          </a:blip>
          <a:stretch>
            <a:fillRect/>
          </a:stretch>
        </p:blipFill>
        <p:spPr>
          <a:xfrm>
            <a:off x="228600" y="801300"/>
            <a:ext cx="7562850" cy="2714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311700" y="223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Subsystem</a:t>
            </a:r>
            <a:endParaRPr/>
          </a:p>
        </p:txBody>
      </p:sp>
      <p:sp>
        <p:nvSpPr>
          <p:cNvPr id="216" name="Google Shape;216;p29"/>
          <p:cNvSpPr txBox="1"/>
          <p:nvPr/>
        </p:nvSpPr>
        <p:spPr>
          <a:xfrm>
            <a:off x="311700" y="936475"/>
            <a:ext cx="3486000" cy="25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2"/>
                </a:solidFill>
              </a:rPr>
              <a:t>3 Main components:</a:t>
            </a:r>
            <a:endParaRPr sz="2300">
              <a:solidFill>
                <a:schemeClr val="dk2"/>
              </a:solidFill>
            </a:endParaRPr>
          </a:p>
          <a:p>
            <a:pPr indent="0" lvl="0" marL="0" rtl="0" algn="l">
              <a:spcBef>
                <a:spcPts val="0"/>
              </a:spcBef>
              <a:spcAft>
                <a:spcPts val="0"/>
              </a:spcAft>
              <a:buNone/>
            </a:pPr>
            <a:r>
              <a:rPr lang="en" sz="2300">
                <a:solidFill>
                  <a:schemeClr val="dk2"/>
                </a:solidFill>
              </a:rPr>
              <a:t>Battery (lithium ion)</a:t>
            </a:r>
            <a:endParaRPr sz="2300">
              <a:solidFill>
                <a:schemeClr val="dk2"/>
              </a:solidFill>
            </a:endParaRPr>
          </a:p>
          <a:p>
            <a:pPr indent="-374650" lvl="0" marL="457200" rtl="0" algn="l">
              <a:spcBef>
                <a:spcPts val="0"/>
              </a:spcBef>
              <a:spcAft>
                <a:spcPts val="0"/>
              </a:spcAft>
              <a:buClr>
                <a:schemeClr val="dk2"/>
              </a:buClr>
              <a:buSzPts val="2300"/>
              <a:buChar char="-"/>
            </a:pPr>
            <a:r>
              <a:rPr lang="en" sz="2300">
                <a:solidFill>
                  <a:schemeClr val="dk2"/>
                </a:solidFill>
              </a:rPr>
              <a:t>Most efficient, low self-discharge, high specific energy (Wh/kg)</a:t>
            </a:r>
            <a:endParaRPr sz="2300">
              <a:solidFill>
                <a:schemeClr val="dk2"/>
              </a:solidFill>
            </a:endParaRPr>
          </a:p>
          <a:p>
            <a:pPr indent="-374650" lvl="0" marL="457200" rtl="0" algn="l">
              <a:spcBef>
                <a:spcPts val="0"/>
              </a:spcBef>
              <a:spcAft>
                <a:spcPts val="0"/>
              </a:spcAft>
              <a:buClr>
                <a:schemeClr val="dk2"/>
              </a:buClr>
              <a:buSzPts val="2300"/>
              <a:buChar char="-"/>
            </a:pPr>
            <a:r>
              <a:rPr lang="en" sz="2300">
                <a:solidFill>
                  <a:schemeClr val="dk2"/>
                </a:solidFill>
              </a:rPr>
              <a:t>Main power source at lower altitudes</a:t>
            </a:r>
            <a:endParaRPr sz="2300">
              <a:solidFill>
                <a:schemeClr val="dk2"/>
              </a:solidFill>
            </a:endParaRPr>
          </a:p>
          <a:p>
            <a:pPr indent="-374650" lvl="0" marL="457200" rtl="0" algn="l">
              <a:spcBef>
                <a:spcPts val="0"/>
              </a:spcBef>
              <a:spcAft>
                <a:spcPts val="0"/>
              </a:spcAft>
              <a:buClr>
                <a:schemeClr val="dk2"/>
              </a:buClr>
              <a:buSzPts val="2300"/>
              <a:buChar char="-"/>
            </a:pPr>
            <a:r>
              <a:rPr lang="en" sz="2300">
                <a:solidFill>
                  <a:schemeClr val="dk2"/>
                </a:solidFill>
              </a:rPr>
              <a:t>4kg</a:t>
            </a:r>
            <a:endParaRPr sz="2300">
              <a:solidFill>
                <a:schemeClr val="dk2"/>
              </a:solidFill>
            </a:endParaRPr>
          </a:p>
          <a:p>
            <a:pPr indent="-374650" lvl="0" marL="457200" rtl="0" algn="l">
              <a:spcBef>
                <a:spcPts val="0"/>
              </a:spcBef>
              <a:spcAft>
                <a:spcPts val="0"/>
              </a:spcAft>
              <a:buClr>
                <a:schemeClr val="dk2"/>
              </a:buClr>
              <a:buSzPts val="2300"/>
              <a:buChar char="-"/>
            </a:pPr>
            <a:r>
              <a:rPr lang="en" sz="2300">
                <a:solidFill>
                  <a:schemeClr val="dk2"/>
                </a:solidFill>
              </a:rPr>
              <a:t>800Whr</a:t>
            </a:r>
            <a:endParaRPr sz="2300">
              <a:solidFill>
                <a:schemeClr val="dk2"/>
              </a:solidFill>
            </a:endParaRPr>
          </a:p>
          <a:p>
            <a:pPr indent="-374650" lvl="0" marL="457200" rtl="0" algn="l">
              <a:spcBef>
                <a:spcPts val="0"/>
              </a:spcBef>
              <a:spcAft>
                <a:spcPts val="0"/>
              </a:spcAft>
              <a:buClr>
                <a:schemeClr val="dk2"/>
              </a:buClr>
              <a:buSzPts val="2300"/>
              <a:buChar char="-"/>
            </a:pPr>
            <a:r>
              <a:rPr lang="en" sz="2300">
                <a:solidFill>
                  <a:schemeClr val="dk2"/>
                </a:solidFill>
              </a:rPr>
              <a:t>TRL: 6</a:t>
            </a:r>
            <a:endParaRPr sz="2300">
              <a:solidFill>
                <a:schemeClr val="dk2"/>
              </a:solidFill>
            </a:endParaRPr>
          </a:p>
        </p:txBody>
      </p:sp>
      <p:pic>
        <p:nvPicPr>
          <p:cNvPr id="217" name="Google Shape;217;p29" title="lithium_battery.png"/>
          <p:cNvPicPr preferRelativeResize="0"/>
          <p:nvPr/>
        </p:nvPicPr>
        <p:blipFill rotWithShape="1">
          <a:blip r:embed="rId3">
            <a:alphaModFix/>
          </a:blip>
          <a:srcRect b="6148" l="4983" r="25988" t="7733"/>
          <a:stretch/>
        </p:blipFill>
        <p:spPr>
          <a:xfrm>
            <a:off x="3797775" y="1141387"/>
            <a:ext cx="5268925" cy="3859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Solar panels (gallium arsenide)</a:t>
            </a:r>
            <a:endParaRPr sz="3800"/>
          </a:p>
        </p:txBody>
      </p:sp>
      <p:sp>
        <p:nvSpPr>
          <p:cNvPr id="223" name="Google Shape;223;p30"/>
          <p:cNvSpPr txBox="1"/>
          <p:nvPr>
            <p:ph idx="1" type="body"/>
          </p:nvPr>
        </p:nvSpPr>
        <p:spPr>
          <a:xfrm>
            <a:off x="311700" y="1229325"/>
            <a:ext cx="3775200" cy="3416400"/>
          </a:xfrm>
          <a:prstGeom prst="rect">
            <a:avLst/>
          </a:prstGeom>
        </p:spPr>
        <p:txBody>
          <a:bodyPr anchorCtr="0" anchor="t" bIns="91425" lIns="91425" spcFirstLastPara="1" rIns="91425" wrap="square" tIns="91425">
            <a:normAutofit lnSpcReduction="20000"/>
          </a:bodyPr>
          <a:lstStyle/>
          <a:p>
            <a:pPr indent="-374650" lvl="0" marL="457200" rtl="0" algn="l">
              <a:lnSpc>
                <a:spcPct val="100000"/>
              </a:lnSpc>
              <a:spcBef>
                <a:spcPts val="0"/>
              </a:spcBef>
              <a:spcAft>
                <a:spcPts val="0"/>
              </a:spcAft>
              <a:buClr>
                <a:schemeClr val="dk2"/>
              </a:buClr>
              <a:buSzPts val="2300"/>
              <a:buChar char="-"/>
            </a:pPr>
            <a:r>
              <a:rPr lang="en" sz="2300"/>
              <a:t>W</a:t>
            </a:r>
            <a:r>
              <a:rPr lang="en" sz="2300"/>
              <a:t>ide temperature operating range, high efficiency</a:t>
            </a:r>
            <a:endParaRPr sz="2300"/>
          </a:p>
          <a:p>
            <a:pPr indent="-374650" lvl="0" marL="457200" rtl="0" algn="l">
              <a:lnSpc>
                <a:spcPct val="100000"/>
              </a:lnSpc>
              <a:spcBef>
                <a:spcPts val="0"/>
              </a:spcBef>
              <a:spcAft>
                <a:spcPts val="0"/>
              </a:spcAft>
              <a:buClr>
                <a:schemeClr val="dk2"/>
              </a:buClr>
              <a:buSzPts val="2300"/>
              <a:buChar char="-"/>
            </a:pPr>
            <a:r>
              <a:rPr lang="en" sz="2300"/>
              <a:t>632W generated (assuming optimal sunlight, including inefficiencies)</a:t>
            </a:r>
            <a:endParaRPr sz="2300"/>
          </a:p>
          <a:p>
            <a:pPr indent="-374650" lvl="0" marL="457200" rtl="0" algn="l">
              <a:lnSpc>
                <a:spcPct val="100000"/>
              </a:lnSpc>
              <a:spcBef>
                <a:spcPts val="0"/>
              </a:spcBef>
              <a:spcAft>
                <a:spcPts val="0"/>
              </a:spcAft>
              <a:buClr>
                <a:schemeClr val="dk1"/>
              </a:buClr>
              <a:buSzPts val="2300"/>
              <a:buChar char="-"/>
            </a:pPr>
            <a:r>
              <a:rPr lang="en" sz="2300"/>
              <a:t>Main source in higher altitudes, charges battery</a:t>
            </a:r>
            <a:endParaRPr sz="2300"/>
          </a:p>
          <a:p>
            <a:pPr indent="-374650" lvl="0" marL="457200" rtl="0" algn="l">
              <a:lnSpc>
                <a:spcPct val="100000"/>
              </a:lnSpc>
              <a:spcBef>
                <a:spcPts val="0"/>
              </a:spcBef>
              <a:spcAft>
                <a:spcPts val="0"/>
              </a:spcAft>
              <a:buClr>
                <a:schemeClr val="dk1"/>
              </a:buClr>
              <a:buSzPts val="2300"/>
              <a:buChar char="-"/>
            </a:pPr>
            <a:r>
              <a:rPr lang="en" sz="2300"/>
              <a:t>TRL: 6</a:t>
            </a:r>
            <a:endParaRPr sz="2300"/>
          </a:p>
        </p:txBody>
      </p:sp>
      <p:pic>
        <p:nvPicPr>
          <p:cNvPr id="224" name="Google Shape;224;p30"/>
          <p:cNvPicPr preferRelativeResize="0"/>
          <p:nvPr/>
        </p:nvPicPr>
        <p:blipFill>
          <a:blip r:embed="rId3">
            <a:alphaModFix/>
          </a:blip>
          <a:stretch>
            <a:fillRect/>
          </a:stretch>
        </p:blipFill>
        <p:spPr>
          <a:xfrm>
            <a:off x="5337100" y="97125"/>
            <a:ext cx="2594050" cy="1434475"/>
          </a:xfrm>
          <a:prstGeom prst="rect">
            <a:avLst/>
          </a:prstGeom>
          <a:noFill/>
          <a:ln>
            <a:noFill/>
          </a:ln>
        </p:spPr>
      </p:pic>
      <p:pic>
        <p:nvPicPr>
          <p:cNvPr id="225" name="Google Shape;225;p30" title="CAVU.png"/>
          <p:cNvPicPr preferRelativeResize="0"/>
          <p:nvPr/>
        </p:nvPicPr>
        <p:blipFill rotWithShape="1">
          <a:blip r:embed="rId4">
            <a:alphaModFix/>
          </a:blip>
          <a:srcRect b="7611" l="7461" r="23127" t="8650"/>
          <a:stretch/>
        </p:blipFill>
        <p:spPr>
          <a:xfrm>
            <a:off x="3945300" y="1531610"/>
            <a:ext cx="5098774" cy="36118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50"/>
              <a:t>Power distribution board</a:t>
            </a:r>
            <a:endParaRPr sz="2450"/>
          </a:p>
          <a:p>
            <a:pPr indent="0" lvl="0" marL="0" rtl="0" algn="l">
              <a:spcBef>
                <a:spcPts val="0"/>
              </a:spcBef>
              <a:spcAft>
                <a:spcPts val="0"/>
              </a:spcAft>
              <a:buSzPts val="990"/>
              <a:buNone/>
            </a:pPr>
            <a:r>
              <a:t/>
            </a:r>
            <a:endParaRPr sz="3620"/>
          </a:p>
        </p:txBody>
      </p:sp>
      <p:sp>
        <p:nvSpPr>
          <p:cNvPr id="231" name="Google Shape;231;p31"/>
          <p:cNvSpPr txBox="1"/>
          <p:nvPr>
            <p:ph idx="1" type="body"/>
          </p:nvPr>
        </p:nvSpPr>
        <p:spPr>
          <a:xfrm>
            <a:off x="222050" y="1017725"/>
            <a:ext cx="3979500" cy="3416400"/>
          </a:xfrm>
          <a:prstGeom prst="rect">
            <a:avLst/>
          </a:prstGeom>
        </p:spPr>
        <p:txBody>
          <a:bodyPr anchorCtr="0" anchor="t" bIns="91425" lIns="91425" spcFirstLastPara="1" rIns="91425" wrap="square" tIns="91425">
            <a:normAutofit lnSpcReduction="10000"/>
          </a:bodyPr>
          <a:lstStyle/>
          <a:p>
            <a:pPr indent="-361950" lvl="0" marL="457200" rtl="0" algn="l">
              <a:lnSpc>
                <a:spcPct val="100000"/>
              </a:lnSpc>
              <a:spcBef>
                <a:spcPts val="0"/>
              </a:spcBef>
              <a:spcAft>
                <a:spcPts val="0"/>
              </a:spcAft>
              <a:buSzPts val="2100"/>
              <a:buChar char="-"/>
            </a:pPr>
            <a:r>
              <a:rPr lang="en" sz="2100"/>
              <a:t>Interfaces w/all other subsystems</a:t>
            </a:r>
            <a:endParaRPr sz="2100"/>
          </a:p>
          <a:p>
            <a:pPr indent="-361950" lvl="1" marL="914400" rtl="0" algn="l">
              <a:lnSpc>
                <a:spcPct val="100000"/>
              </a:lnSpc>
              <a:spcBef>
                <a:spcPts val="0"/>
              </a:spcBef>
              <a:spcAft>
                <a:spcPts val="0"/>
              </a:spcAft>
              <a:buSzPts val="2100"/>
              <a:buChar char="-"/>
            </a:pPr>
            <a:r>
              <a:rPr lang="en" sz="2100"/>
              <a:t>Converts &amp; provides necessary power to all subsystems</a:t>
            </a:r>
            <a:endParaRPr sz="2100"/>
          </a:p>
          <a:p>
            <a:pPr indent="-361950" lvl="0" marL="457200" rtl="0" algn="l">
              <a:lnSpc>
                <a:spcPct val="100000"/>
              </a:lnSpc>
              <a:spcBef>
                <a:spcPts val="0"/>
              </a:spcBef>
              <a:spcAft>
                <a:spcPts val="0"/>
              </a:spcAft>
              <a:buClr>
                <a:schemeClr val="dk2"/>
              </a:buClr>
              <a:buSzPts val="2100"/>
              <a:buChar char="-"/>
            </a:pPr>
            <a:r>
              <a:rPr lang="en" sz="2100"/>
              <a:t>In middle to reduce wire length, power loss</a:t>
            </a:r>
            <a:endParaRPr sz="2100"/>
          </a:p>
          <a:p>
            <a:pPr indent="-361950" lvl="0" marL="457200" rtl="0" algn="l">
              <a:lnSpc>
                <a:spcPct val="100000"/>
              </a:lnSpc>
              <a:spcBef>
                <a:spcPts val="0"/>
              </a:spcBef>
              <a:spcAft>
                <a:spcPts val="0"/>
              </a:spcAft>
              <a:buClr>
                <a:schemeClr val="dk2"/>
              </a:buClr>
              <a:buSzPts val="2100"/>
              <a:buChar char="-"/>
            </a:pPr>
            <a:r>
              <a:rPr lang="en" sz="2100"/>
              <a:t>Made in house (unique power requirements)</a:t>
            </a:r>
            <a:endParaRPr sz="2100"/>
          </a:p>
          <a:p>
            <a:pPr indent="-361950" lvl="0" marL="457200" rtl="0" algn="l">
              <a:lnSpc>
                <a:spcPct val="100000"/>
              </a:lnSpc>
              <a:spcBef>
                <a:spcPts val="0"/>
              </a:spcBef>
              <a:spcAft>
                <a:spcPts val="0"/>
              </a:spcAft>
              <a:buClr>
                <a:schemeClr val="dk1"/>
              </a:buClr>
              <a:buSzPts val="2100"/>
              <a:buChar char="-"/>
            </a:pPr>
            <a:r>
              <a:rPr lang="en" sz="2100"/>
              <a:t>1.5kg</a:t>
            </a:r>
            <a:endParaRPr sz="2100"/>
          </a:p>
          <a:p>
            <a:pPr indent="-361950" lvl="0" marL="457200" rtl="0" algn="l">
              <a:lnSpc>
                <a:spcPct val="100000"/>
              </a:lnSpc>
              <a:spcBef>
                <a:spcPts val="0"/>
              </a:spcBef>
              <a:spcAft>
                <a:spcPts val="0"/>
              </a:spcAft>
              <a:buClr>
                <a:schemeClr val="dk1"/>
              </a:buClr>
              <a:buSzPts val="2100"/>
              <a:buChar char="-"/>
            </a:pPr>
            <a:r>
              <a:rPr lang="en" sz="2100"/>
              <a:t>TRL (PCB technology): 6</a:t>
            </a:r>
            <a:endParaRPr sz="2100"/>
          </a:p>
        </p:txBody>
      </p:sp>
      <p:pic>
        <p:nvPicPr>
          <p:cNvPr id="232" name="Google Shape;232;p31" title="pwr_distribution.png"/>
          <p:cNvPicPr preferRelativeResize="0"/>
          <p:nvPr/>
        </p:nvPicPr>
        <p:blipFill rotWithShape="1">
          <a:blip r:embed="rId3">
            <a:alphaModFix/>
          </a:blip>
          <a:srcRect b="7780" l="13945" r="17892" t="8649"/>
          <a:stretch/>
        </p:blipFill>
        <p:spPr>
          <a:xfrm>
            <a:off x="4073175" y="1098100"/>
            <a:ext cx="4979825" cy="3584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AutoNum type="arabicPeriod"/>
            </a:pPr>
            <a:r>
              <a:rPr lang="en">
                <a:solidFill>
                  <a:schemeClr val="dk1"/>
                </a:solidFill>
              </a:rPr>
              <a:t>Mission Overview</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Summary of Mission Location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STM</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Science Instrumentation Overview</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Key Performance &amp; Operational Specifications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Requirements and Constraints</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Vehicle Design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Engineering Subsystems: Mechanical, C&amp;DH, Thermal, and Power</a:t>
            </a:r>
            <a:endParaRPr b="1">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Risk Mitigation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Overall Cost &amp; </a:t>
            </a:r>
            <a:r>
              <a:rPr lang="en">
                <a:solidFill>
                  <a:schemeClr val="dk1"/>
                </a:solidFill>
              </a:rPr>
              <a:t>Schedule</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Conclusion &amp; Next Steps</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 Flow Map: Hot Case with TCS</a:t>
            </a:r>
            <a:endParaRPr/>
          </a:p>
        </p:txBody>
      </p:sp>
      <p:sp>
        <p:nvSpPr>
          <p:cNvPr id="238" name="Google Shape;238;p32"/>
          <p:cNvSpPr txBox="1"/>
          <p:nvPr>
            <p:ph idx="1" type="body"/>
          </p:nvPr>
        </p:nvSpPr>
        <p:spPr>
          <a:xfrm>
            <a:off x="311700" y="1152475"/>
            <a:ext cx="350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Thermal Control System (TCS):</a:t>
            </a:r>
            <a:endParaRPr/>
          </a:p>
          <a:p>
            <a:pPr indent="-342900" lvl="0" marL="457200" rtl="0" algn="l">
              <a:spcBef>
                <a:spcPts val="1200"/>
              </a:spcBef>
              <a:spcAft>
                <a:spcPts val="0"/>
              </a:spcAft>
              <a:buSzPts val="1800"/>
              <a:buChar char="●"/>
            </a:pPr>
            <a:r>
              <a:rPr lang="en"/>
              <a:t>Flat Black Paint Coating </a:t>
            </a:r>
            <a:endParaRPr/>
          </a:p>
          <a:p>
            <a:pPr indent="-317500" lvl="1" marL="914400" rtl="0" algn="l">
              <a:spcBef>
                <a:spcPts val="0"/>
              </a:spcBef>
              <a:spcAft>
                <a:spcPts val="0"/>
              </a:spcAft>
              <a:buSzPts val="1400"/>
              <a:buChar char="○"/>
            </a:pPr>
            <a:r>
              <a:rPr lang="en"/>
              <a:t>Absorptivity = 0.99</a:t>
            </a:r>
            <a:endParaRPr/>
          </a:p>
          <a:p>
            <a:pPr indent="-342900" lvl="0" marL="457200" rtl="0" algn="l">
              <a:spcBef>
                <a:spcPts val="0"/>
              </a:spcBef>
              <a:spcAft>
                <a:spcPts val="0"/>
              </a:spcAft>
              <a:buSzPts val="1800"/>
              <a:buChar char="●"/>
            </a:pPr>
            <a:r>
              <a:rPr lang="en"/>
              <a:t>Copper Gold MLI</a:t>
            </a:r>
            <a:endParaRPr/>
          </a:p>
          <a:p>
            <a:pPr indent="-317500" lvl="1" marL="914400" rtl="0" algn="l">
              <a:spcBef>
                <a:spcPts val="0"/>
              </a:spcBef>
              <a:spcAft>
                <a:spcPts val="0"/>
              </a:spcAft>
              <a:buSzPts val="1400"/>
              <a:buChar char="○"/>
            </a:pPr>
            <a:r>
              <a:rPr lang="en"/>
              <a:t>Emissivity = 0.01</a:t>
            </a:r>
            <a:endParaRPr/>
          </a:p>
          <a:p>
            <a:pPr indent="-342900" lvl="0" marL="457200" rtl="0" algn="l">
              <a:spcBef>
                <a:spcPts val="0"/>
              </a:spcBef>
              <a:spcAft>
                <a:spcPts val="0"/>
              </a:spcAft>
              <a:buSzPts val="1800"/>
              <a:buChar char="●"/>
            </a:pPr>
            <a:r>
              <a:rPr lang="en"/>
              <a:t>TRL: 5</a:t>
            </a:r>
            <a:endParaRPr/>
          </a:p>
          <a:p>
            <a:pPr indent="0" lvl="0" marL="0" rtl="0" algn="l">
              <a:spcBef>
                <a:spcPts val="1200"/>
              </a:spcBef>
              <a:spcAft>
                <a:spcPts val="0"/>
              </a:spcAft>
              <a:buNone/>
            </a:pPr>
            <a:r>
              <a:rPr lang="en"/>
              <a:t>Required Heating: 140 W</a:t>
            </a:r>
            <a:endParaRPr/>
          </a:p>
          <a:p>
            <a:pPr indent="0" lvl="0" marL="0" rtl="0" algn="l">
              <a:spcBef>
                <a:spcPts val="1200"/>
              </a:spcBef>
              <a:spcAft>
                <a:spcPts val="1200"/>
              </a:spcAft>
              <a:buNone/>
            </a:pPr>
            <a:r>
              <a:rPr lang="en"/>
              <a:t>*Assume closed system</a:t>
            </a:r>
            <a:endParaRPr/>
          </a:p>
        </p:txBody>
      </p:sp>
      <p:pic>
        <p:nvPicPr>
          <p:cNvPr id="239" name="Google Shape;239;p32" title="Screenshot 2025-04-21 004040.png"/>
          <p:cNvPicPr preferRelativeResize="0"/>
          <p:nvPr/>
        </p:nvPicPr>
        <p:blipFill>
          <a:blip r:embed="rId3">
            <a:alphaModFix/>
          </a:blip>
          <a:stretch>
            <a:fillRect/>
          </a:stretch>
        </p:blipFill>
        <p:spPr>
          <a:xfrm>
            <a:off x="3816500" y="1091000"/>
            <a:ext cx="5327501" cy="3855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 Flow Map: Cold Case with TCS</a:t>
            </a:r>
            <a:endParaRPr/>
          </a:p>
        </p:txBody>
      </p:sp>
      <p:sp>
        <p:nvSpPr>
          <p:cNvPr id="245" name="Google Shape;24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Thermal Control System (TCS):</a:t>
            </a:r>
            <a:endParaRPr/>
          </a:p>
          <a:p>
            <a:pPr indent="-342900" lvl="0" marL="457200" rtl="0" algn="l">
              <a:spcBef>
                <a:spcPts val="1200"/>
              </a:spcBef>
              <a:spcAft>
                <a:spcPts val="0"/>
              </a:spcAft>
              <a:buSzPts val="1800"/>
              <a:buChar char="●"/>
            </a:pPr>
            <a:r>
              <a:rPr lang="en"/>
              <a:t>Flat Black Paint Coating </a:t>
            </a:r>
            <a:endParaRPr/>
          </a:p>
          <a:p>
            <a:pPr indent="-317500" lvl="1" marL="914400" rtl="0" algn="l">
              <a:spcBef>
                <a:spcPts val="0"/>
              </a:spcBef>
              <a:spcAft>
                <a:spcPts val="0"/>
              </a:spcAft>
              <a:buSzPts val="1400"/>
              <a:buChar char="○"/>
            </a:pPr>
            <a:r>
              <a:rPr lang="en"/>
              <a:t>Absorptivity = 0.99</a:t>
            </a:r>
            <a:endParaRPr/>
          </a:p>
          <a:p>
            <a:pPr indent="-342900" lvl="0" marL="457200" rtl="0" algn="l">
              <a:spcBef>
                <a:spcPts val="0"/>
              </a:spcBef>
              <a:spcAft>
                <a:spcPts val="0"/>
              </a:spcAft>
              <a:buSzPts val="1800"/>
              <a:buChar char="●"/>
            </a:pPr>
            <a:r>
              <a:rPr lang="en"/>
              <a:t>Copper Gold MLI</a:t>
            </a:r>
            <a:endParaRPr/>
          </a:p>
          <a:p>
            <a:pPr indent="-317500" lvl="1" marL="914400" rtl="0" algn="l">
              <a:spcBef>
                <a:spcPts val="0"/>
              </a:spcBef>
              <a:spcAft>
                <a:spcPts val="0"/>
              </a:spcAft>
              <a:buSzPts val="1400"/>
              <a:buChar char="○"/>
            </a:pPr>
            <a:r>
              <a:rPr lang="en"/>
              <a:t>Emissivity = 0.01</a:t>
            </a:r>
            <a:endParaRPr/>
          </a:p>
          <a:p>
            <a:pPr indent="-342900" lvl="0" marL="457200" rtl="0" algn="l">
              <a:spcBef>
                <a:spcPts val="0"/>
              </a:spcBef>
              <a:spcAft>
                <a:spcPts val="0"/>
              </a:spcAft>
              <a:buSzPts val="1800"/>
              <a:buChar char="●"/>
            </a:pPr>
            <a:r>
              <a:rPr lang="en"/>
              <a:t>TRL: 5</a:t>
            </a:r>
            <a:endParaRPr/>
          </a:p>
          <a:p>
            <a:pPr indent="0" lvl="0" marL="0" rtl="0" algn="l">
              <a:spcBef>
                <a:spcPts val="1200"/>
              </a:spcBef>
              <a:spcAft>
                <a:spcPts val="0"/>
              </a:spcAft>
              <a:buNone/>
            </a:pPr>
            <a:r>
              <a:rPr lang="en"/>
              <a:t>Required Heating: 300 W</a:t>
            </a:r>
            <a:endParaRPr/>
          </a:p>
          <a:p>
            <a:pPr indent="0" lvl="0" marL="0" rtl="0" algn="l">
              <a:spcBef>
                <a:spcPts val="1200"/>
              </a:spcBef>
              <a:spcAft>
                <a:spcPts val="1200"/>
              </a:spcAft>
              <a:buNone/>
            </a:pPr>
            <a:r>
              <a:rPr lang="en"/>
              <a:t>*Assume no sun</a:t>
            </a:r>
            <a:endParaRPr/>
          </a:p>
        </p:txBody>
      </p:sp>
      <p:pic>
        <p:nvPicPr>
          <p:cNvPr id="246" name="Google Shape;246;p33" title="Screenshot 2025-04-21 004244.png"/>
          <p:cNvPicPr preferRelativeResize="0"/>
          <p:nvPr/>
        </p:nvPicPr>
        <p:blipFill>
          <a:blip r:embed="rId3">
            <a:alphaModFix/>
          </a:blip>
          <a:stretch>
            <a:fillRect/>
          </a:stretch>
        </p:blipFill>
        <p:spPr>
          <a:xfrm>
            <a:off x="3789375" y="1127000"/>
            <a:ext cx="5354624" cy="38973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Risk Mitigation</a:t>
            </a:r>
            <a:endParaRPr/>
          </a:p>
        </p:txBody>
      </p:sp>
      <p:sp>
        <p:nvSpPr>
          <p:cNvPr id="252" name="Google Shape;252;p34"/>
          <p:cNvSpPr/>
          <p:nvPr/>
        </p:nvSpPr>
        <p:spPr>
          <a:xfrm>
            <a:off x="371950" y="1519475"/>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Mechanical</a:t>
            </a:r>
            <a:endParaRPr/>
          </a:p>
        </p:txBody>
      </p:sp>
      <p:sp>
        <p:nvSpPr>
          <p:cNvPr id="253" name="Google Shape;253;p34"/>
          <p:cNvSpPr/>
          <p:nvPr/>
        </p:nvSpPr>
        <p:spPr>
          <a:xfrm>
            <a:off x="371950" y="2406438"/>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CDH</a:t>
            </a:r>
            <a:endParaRPr/>
          </a:p>
        </p:txBody>
      </p:sp>
      <p:sp>
        <p:nvSpPr>
          <p:cNvPr id="254" name="Google Shape;254;p34"/>
          <p:cNvSpPr/>
          <p:nvPr/>
        </p:nvSpPr>
        <p:spPr>
          <a:xfrm>
            <a:off x="371950" y="3293400"/>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Power</a:t>
            </a:r>
            <a:endParaRPr/>
          </a:p>
        </p:txBody>
      </p:sp>
      <p:sp>
        <p:nvSpPr>
          <p:cNvPr id="255" name="Google Shape;255;p34"/>
          <p:cNvSpPr/>
          <p:nvPr/>
        </p:nvSpPr>
        <p:spPr>
          <a:xfrm>
            <a:off x="371950" y="4104150"/>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Programmatics</a:t>
            </a:r>
            <a:endParaRPr/>
          </a:p>
        </p:txBody>
      </p:sp>
      <p:sp>
        <p:nvSpPr>
          <p:cNvPr id="256" name="Google Shape;256;p34"/>
          <p:cNvSpPr/>
          <p:nvPr/>
        </p:nvSpPr>
        <p:spPr>
          <a:xfrm>
            <a:off x="3639150" y="1519475"/>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Vibration impact</a:t>
            </a:r>
            <a:endParaRPr/>
          </a:p>
        </p:txBody>
      </p:sp>
      <p:sp>
        <p:nvSpPr>
          <p:cNvPr id="257" name="Google Shape;257;p34"/>
          <p:cNvSpPr/>
          <p:nvPr/>
        </p:nvSpPr>
        <p:spPr>
          <a:xfrm>
            <a:off x="3639150" y="2406438"/>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Cyberattacks</a:t>
            </a:r>
            <a:endParaRPr/>
          </a:p>
        </p:txBody>
      </p:sp>
      <p:sp>
        <p:nvSpPr>
          <p:cNvPr id="258" name="Google Shape;258;p34"/>
          <p:cNvSpPr/>
          <p:nvPr/>
        </p:nvSpPr>
        <p:spPr>
          <a:xfrm>
            <a:off x="3639150" y="3293400"/>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Battery Overheating</a:t>
            </a:r>
            <a:endParaRPr/>
          </a:p>
        </p:txBody>
      </p:sp>
      <p:sp>
        <p:nvSpPr>
          <p:cNvPr id="259" name="Google Shape;259;p34"/>
          <p:cNvSpPr/>
          <p:nvPr/>
        </p:nvSpPr>
        <p:spPr>
          <a:xfrm>
            <a:off x="3639150" y="4104150"/>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Mass Limit</a:t>
            </a:r>
            <a:endParaRPr/>
          </a:p>
        </p:txBody>
      </p:sp>
      <p:sp>
        <p:nvSpPr>
          <p:cNvPr id="260" name="Google Shape;260;p34"/>
          <p:cNvSpPr/>
          <p:nvPr/>
        </p:nvSpPr>
        <p:spPr>
          <a:xfrm>
            <a:off x="6906350" y="1519475"/>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 Spherical chassis</a:t>
            </a:r>
            <a:endParaRPr sz="1300"/>
          </a:p>
          <a:p>
            <a:pPr indent="0" lvl="0" marL="0" rtl="0" algn="ctr">
              <a:spcBef>
                <a:spcPts val="0"/>
              </a:spcBef>
              <a:spcAft>
                <a:spcPts val="0"/>
              </a:spcAft>
              <a:buNone/>
            </a:pPr>
            <a:r>
              <a:rPr lang="en" sz="1300"/>
              <a:t>- Connection/interface</a:t>
            </a:r>
            <a:endParaRPr sz="1300"/>
          </a:p>
        </p:txBody>
      </p:sp>
      <p:sp>
        <p:nvSpPr>
          <p:cNvPr id="261" name="Google Shape;261;p34"/>
          <p:cNvSpPr/>
          <p:nvPr/>
        </p:nvSpPr>
        <p:spPr>
          <a:xfrm>
            <a:off x="6906350" y="2406438"/>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Core Flight System selection</a:t>
            </a:r>
            <a:endParaRPr/>
          </a:p>
        </p:txBody>
      </p:sp>
      <p:sp>
        <p:nvSpPr>
          <p:cNvPr id="262" name="Google Shape;262;p34"/>
          <p:cNvSpPr/>
          <p:nvPr/>
        </p:nvSpPr>
        <p:spPr>
          <a:xfrm>
            <a:off x="6906350" y="3293400"/>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Voltage protection</a:t>
            </a:r>
            <a:endParaRPr/>
          </a:p>
          <a:p>
            <a:pPr indent="0" lvl="0" marL="0" rtl="0" algn="ctr">
              <a:spcBef>
                <a:spcPts val="0"/>
              </a:spcBef>
              <a:spcAft>
                <a:spcPts val="0"/>
              </a:spcAft>
              <a:buNone/>
            </a:pPr>
            <a:r>
              <a:rPr lang="en"/>
              <a:t> - Low power mode</a:t>
            </a:r>
            <a:endParaRPr/>
          </a:p>
        </p:txBody>
      </p:sp>
      <p:sp>
        <p:nvSpPr>
          <p:cNvPr id="263" name="Google Shape;263;p34"/>
          <p:cNvSpPr/>
          <p:nvPr/>
        </p:nvSpPr>
        <p:spPr>
          <a:xfrm>
            <a:off x="6906350" y="4104150"/>
            <a:ext cx="18657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Continuous mass calculations</a:t>
            </a:r>
            <a:endParaRPr/>
          </a:p>
        </p:txBody>
      </p:sp>
      <p:sp>
        <p:nvSpPr>
          <p:cNvPr id="264" name="Google Shape;264;p34"/>
          <p:cNvSpPr txBox="1"/>
          <p:nvPr/>
        </p:nvSpPr>
        <p:spPr>
          <a:xfrm>
            <a:off x="424275" y="1046775"/>
            <a:ext cx="1813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rPr>
              <a:t>Function</a:t>
            </a:r>
            <a:endParaRPr sz="2200">
              <a:solidFill>
                <a:schemeClr val="dk2"/>
              </a:solidFill>
            </a:endParaRPr>
          </a:p>
        </p:txBody>
      </p:sp>
      <p:sp>
        <p:nvSpPr>
          <p:cNvPr id="265" name="Google Shape;265;p34"/>
          <p:cNvSpPr txBox="1"/>
          <p:nvPr/>
        </p:nvSpPr>
        <p:spPr>
          <a:xfrm>
            <a:off x="3228450" y="1022975"/>
            <a:ext cx="2687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rPr>
              <a:t>Failure Mode</a:t>
            </a:r>
            <a:endParaRPr sz="2200">
              <a:solidFill>
                <a:schemeClr val="dk2"/>
              </a:solidFill>
            </a:endParaRPr>
          </a:p>
        </p:txBody>
      </p:sp>
      <p:sp>
        <p:nvSpPr>
          <p:cNvPr id="266" name="Google Shape;266;p34"/>
          <p:cNvSpPr txBox="1"/>
          <p:nvPr/>
        </p:nvSpPr>
        <p:spPr>
          <a:xfrm>
            <a:off x="6932450" y="1046775"/>
            <a:ext cx="1813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2"/>
                </a:solidFill>
              </a:rPr>
              <a:t>Prevention</a:t>
            </a:r>
            <a:endParaRPr sz="2200">
              <a:solidFill>
                <a:schemeClr val="dk2"/>
              </a:solidFill>
            </a:endParaRPr>
          </a:p>
        </p:txBody>
      </p:sp>
      <p:cxnSp>
        <p:nvCxnSpPr>
          <p:cNvPr id="267" name="Google Shape;267;p34"/>
          <p:cNvCxnSpPr>
            <a:stCxn id="252" idx="3"/>
            <a:endCxn id="256" idx="1"/>
          </p:cNvCxnSpPr>
          <p:nvPr/>
        </p:nvCxnSpPr>
        <p:spPr>
          <a:xfrm>
            <a:off x="2237650" y="1805825"/>
            <a:ext cx="1401600" cy="0"/>
          </a:xfrm>
          <a:prstGeom prst="straightConnector1">
            <a:avLst/>
          </a:prstGeom>
          <a:noFill/>
          <a:ln cap="flat" cmpd="sng" w="9525">
            <a:solidFill>
              <a:schemeClr val="dk2"/>
            </a:solidFill>
            <a:prstDash val="solid"/>
            <a:round/>
            <a:headEnd len="med" w="med" type="none"/>
            <a:tailEnd len="med" w="med" type="triangle"/>
          </a:ln>
        </p:spPr>
      </p:cxnSp>
      <p:cxnSp>
        <p:nvCxnSpPr>
          <p:cNvPr id="268" name="Google Shape;268;p34"/>
          <p:cNvCxnSpPr>
            <a:stCxn id="256" idx="3"/>
            <a:endCxn id="260" idx="1"/>
          </p:cNvCxnSpPr>
          <p:nvPr/>
        </p:nvCxnSpPr>
        <p:spPr>
          <a:xfrm>
            <a:off x="5504850" y="1805825"/>
            <a:ext cx="1401600" cy="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p34"/>
          <p:cNvCxnSpPr>
            <a:stCxn id="253" idx="3"/>
            <a:endCxn id="257" idx="1"/>
          </p:cNvCxnSpPr>
          <p:nvPr/>
        </p:nvCxnSpPr>
        <p:spPr>
          <a:xfrm>
            <a:off x="2237650" y="2692788"/>
            <a:ext cx="1401600" cy="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34"/>
          <p:cNvCxnSpPr>
            <a:stCxn id="257" idx="3"/>
            <a:endCxn id="261" idx="1"/>
          </p:cNvCxnSpPr>
          <p:nvPr/>
        </p:nvCxnSpPr>
        <p:spPr>
          <a:xfrm>
            <a:off x="5504850" y="2692788"/>
            <a:ext cx="1401600" cy="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34"/>
          <p:cNvCxnSpPr>
            <a:stCxn id="254" idx="3"/>
            <a:endCxn id="258" idx="1"/>
          </p:cNvCxnSpPr>
          <p:nvPr/>
        </p:nvCxnSpPr>
        <p:spPr>
          <a:xfrm>
            <a:off x="2237650" y="3579750"/>
            <a:ext cx="1401600" cy="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34"/>
          <p:cNvCxnSpPr>
            <a:stCxn id="258" idx="3"/>
            <a:endCxn id="262" idx="1"/>
          </p:cNvCxnSpPr>
          <p:nvPr/>
        </p:nvCxnSpPr>
        <p:spPr>
          <a:xfrm>
            <a:off x="5504850" y="3579750"/>
            <a:ext cx="1401600" cy="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34"/>
          <p:cNvCxnSpPr>
            <a:stCxn id="255" idx="3"/>
            <a:endCxn id="259" idx="1"/>
          </p:cNvCxnSpPr>
          <p:nvPr/>
        </p:nvCxnSpPr>
        <p:spPr>
          <a:xfrm>
            <a:off x="2237650" y="4390500"/>
            <a:ext cx="1401600" cy="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34"/>
          <p:cNvCxnSpPr>
            <a:stCxn id="259" idx="3"/>
            <a:endCxn id="263" idx="1"/>
          </p:cNvCxnSpPr>
          <p:nvPr/>
        </p:nvCxnSpPr>
        <p:spPr>
          <a:xfrm>
            <a:off x="5504850" y="4390500"/>
            <a:ext cx="1401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61111"/>
              <a:buFont typeface="Arial"/>
              <a:buNone/>
            </a:pPr>
            <a:r>
              <a:rPr lang="en"/>
              <a:t>Safety &amp; Hazard Mitigation (RIDM + CRM):</a:t>
            </a:r>
            <a:endParaRPr b="1" sz="1800"/>
          </a:p>
          <a:p>
            <a:pPr indent="0" lvl="0" marL="0" rtl="0" algn="l">
              <a:spcBef>
                <a:spcPts val="1200"/>
              </a:spcBef>
              <a:spcAft>
                <a:spcPts val="0"/>
              </a:spcAft>
              <a:buNone/>
            </a:pPr>
            <a:r>
              <a:t/>
            </a:r>
            <a:endParaRPr/>
          </a:p>
        </p:txBody>
      </p:sp>
      <p:sp>
        <p:nvSpPr>
          <p:cNvPr id="280" name="Google Shape;280;p35"/>
          <p:cNvSpPr txBox="1"/>
          <p:nvPr>
            <p:ph idx="1" type="body"/>
          </p:nvPr>
        </p:nvSpPr>
        <p:spPr>
          <a:xfrm>
            <a:off x="311700" y="1152475"/>
            <a:ext cx="8520600" cy="375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Planetary Protection:</a:t>
            </a:r>
            <a:r>
              <a:rPr lang="en">
                <a:solidFill>
                  <a:schemeClr val="dk1"/>
                </a:solidFill>
              </a:rPr>
              <a:t> EOL deorbiting plan aligns with NASA debris guidelines. </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Personnel Safety (Machining/ / electrical/Chemical):</a:t>
            </a:r>
            <a:r>
              <a:rPr lang="en">
                <a:solidFill>
                  <a:schemeClr val="dk1"/>
                </a:solidFill>
              </a:rPr>
              <a:t> PPE, lockout-tagout, fume hoods, battery safety. </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Descope: </a:t>
            </a:r>
            <a:r>
              <a:rPr lang="en">
                <a:solidFill>
                  <a:schemeClr val="dk1"/>
                </a:solidFill>
              </a:rPr>
              <a:t>Support scope changes by assessing risks, adjusting plans, and maintaining mission alignment.</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Decommissioning: </a:t>
            </a:r>
            <a:r>
              <a:rPr lang="en">
                <a:solidFill>
                  <a:schemeClr val="dk1"/>
                </a:solidFill>
              </a:rPr>
              <a:t>Ensuring safe shutdown of system while meeting NASA’s risks, safety, data policies.</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Ergonomics &amp; Mental Health:</a:t>
            </a:r>
            <a:r>
              <a:rPr lang="en">
                <a:solidFill>
                  <a:schemeClr val="dk1"/>
                </a:solidFill>
              </a:rPr>
              <a:t> Adjustable workplace, task rotation, wellness check-ins. </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311700" y="294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Personnel and Travel Costs</a:t>
            </a:r>
            <a:endParaRPr/>
          </a:p>
        </p:txBody>
      </p:sp>
      <p:sp>
        <p:nvSpPr>
          <p:cNvPr id="286" name="Google Shape;28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100">
                <a:solidFill>
                  <a:schemeClr val="dk1"/>
                </a:solidFill>
              </a:rPr>
              <a:t>Your overall mission cost</a:t>
            </a:r>
            <a:endParaRPr sz="2100">
              <a:solidFill>
                <a:schemeClr val="dk1"/>
              </a:solidFill>
            </a:endParaRPr>
          </a:p>
          <a:p>
            <a:pPr indent="0" lvl="0" marL="0" rtl="0" algn="l">
              <a:spcBef>
                <a:spcPts val="0"/>
              </a:spcBef>
              <a:spcAft>
                <a:spcPts val="1200"/>
              </a:spcAft>
              <a:buNone/>
            </a:pPr>
            <a:r>
              <a:t/>
            </a:r>
            <a:endParaRPr sz="2100"/>
          </a:p>
        </p:txBody>
      </p:sp>
      <p:pic>
        <p:nvPicPr>
          <p:cNvPr id="287" name="Google Shape;287;p36"/>
          <p:cNvPicPr preferRelativeResize="0"/>
          <p:nvPr/>
        </p:nvPicPr>
        <p:blipFill rotWithShape="1">
          <a:blip r:embed="rId3">
            <a:alphaModFix/>
          </a:blip>
          <a:srcRect b="0" l="328" r="0" t="1390"/>
          <a:stretch/>
        </p:blipFill>
        <p:spPr>
          <a:xfrm>
            <a:off x="172888" y="1180625"/>
            <a:ext cx="8798223" cy="344699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196438" y="313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Outreach and Direct Costs</a:t>
            </a:r>
            <a:endParaRPr/>
          </a:p>
        </p:txBody>
      </p:sp>
      <p:pic>
        <p:nvPicPr>
          <p:cNvPr id="293" name="Google Shape;293;p37"/>
          <p:cNvPicPr preferRelativeResize="0"/>
          <p:nvPr/>
        </p:nvPicPr>
        <p:blipFill rotWithShape="1">
          <a:blip r:embed="rId3">
            <a:alphaModFix/>
          </a:blip>
          <a:srcRect b="0" l="0" r="0" t="1312"/>
          <a:stretch/>
        </p:blipFill>
        <p:spPr>
          <a:xfrm>
            <a:off x="196450" y="1117775"/>
            <a:ext cx="8751127" cy="391117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Costs</a:t>
            </a:r>
            <a:endParaRPr/>
          </a:p>
        </p:txBody>
      </p:sp>
      <p:pic>
        <p:nvPicPr>
          <p:cNvPr id="299" name="Google Shape;299;p38"/>
          <p:cNvPicPr preferRelativeResize="0"/>
          <p:nvPr/>
        </p:nvPicPr>
        <p:blipFill>
          <a:blip r:embed="rId3">
            <a:alphaModFix/>
          </a:blip>
          <a:stretch>
            <a:fillRect/>
          </a:stretch>
        </p:blipFill>
        <p:spPr>
          <a:xfrm>
            <a:off x="311700" y="1152475"/>
            <a:ext cx="8520600" cy="1300361"/>
          </a:xfrm>
          <a:prstGeom prst="rect">
            <a:avLst/>
          </a:prstGeom>
          <a:noFill/>
          <a:ln>
            <a:noFill/>
          </a:ln>
        </p:spPr>
      </p:pic>
      <p:pic>
        <p:nvPicPr>
          <p:cNvPr id="300" name="Google Shape;300;p38"/>
          <p:cNvPicPr preferRelativeResize="0"/>
          <p:nvPr/>
        </p:nvPicPr>
        <p:blipFill>
          <a:blip r:embed="rId4">
            <a:alphaModFix/>
          </a:blip>
          <a:stretch>
            <a:fillRect/>
          </a:stretch>
        </p:blipFill>
        <p:spPr>
          <a:xfrm>
            <a:off x="311700" y="2452825"/>
            <a:ext cx="8520602" cy="13961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type="title"/>
          </p:nvPr>
        </p:nvSpPr>
        <p:spPr>
          <a:xfrm>
            <a:off x="230700" y="189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Schedule</a:t>
            </a:r>
            <a:endParaRPr/>
          </a:p>
        </p:txBody>
      </p:sp>
      <p:sp>
        <p:nvSpPr>
          <p:cNvPr id="306" name="Google Shape;306;p39"/>
          <p:cNvSpPr txBox="1"/>
          <p:nvPr>
            <p:ph idx="1" type="body"/>
          </p:nvPr>
        </p:nvSpPr>
        <p:spPr>
          <a:xfrm>
            <a:off x="580800" y="4784400"/>
            <a:ext cx="7820400" cy="480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CDR -&gt; SIR -&gt; ORR -&gt; MRR -&gt; PLAR -&gt; CERR -&gt; DR -&gt; DRR</a:t>
            </a:r>
            <a:endParaRPr/>
          </a:p>
        </p:txBody>
      </p:sp>
      <p:pic>
        <p:nvPicPr>
          <p:cNvPr id="307" name="Google Shape;307;p39"/>
          <p:cNvPicPr preferRelativeResize="0"/>
          <p:nvPr/>
        </p:nvPicPr>
        <p:blipFill rotWithShape="1">
          <a:blip r:embed="rId3">
            <a:alphaModFix/>
          </a:blip>
          <a:srcRect b="24111" l="1888" r="1744" t="14534"/>
          <a:stretch/>
        </p:blipFill>
        <p:spPr>
          <a:xfrm>
            <a:off x="78300" y="911675"/>
            <a:ext cx="8023598" cy="3948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i="1"/>
          </a:p>
        </p:txBody>
      </p:sp>
      <p:sp>
        <p:nvSpPr>
          <p:cNvPr id="313" name="Google Shape;31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rPr>
              <a:t>PDR Key Takeaways:</a:t>
            </a:r>
            <a:endParaRPr b="1"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Thoroughly evaluated potential risks stemming from the Mission Concept to ensure mission success.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Identified technical, environmental, and operational risks associated with deploying the Aerobot into Venus’ extreme atmospheric conditions.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Mitigated risks through design refinements, updated risk management strategies, and contingency planning.</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Established protocols for continuous monitoring and adaptation of risk mitigation efforts throughout the mission lifecycle.</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Mission Overview:</a:t>
            </a:r>
            <a:endParaRPr b="1" sz="1300">
              <a:solidFill>
                <a:schemeClr val="dk1"/>
              </a:solidFill>
            </a:endParaRPr>
          </a:p>
          <a:p>
            <a:pPr indent="-311150" lvl="0" marL="457200" rtl="0" algn="l">
              <a:spcBef>
                <a:spcPts val="1200"/>
              </a:spcBef>
              <a:spcAft>
                <a:spcPts val="0"/>
              </a:spcAft>
              <a:buClr>
                <a:schemeClr val="dk1"/>
              </a:buClr>
              <a:buSzPts val="1300"/>
              <a:buChar char="●"/>
            </a:pPr>
            <a:r>
              <a:rPr lang="en" sz="1300">
                <a:solidFill>
                  <a:schemeClr val="dk1"/>
                </a:solidFill>
              </a:rPr>
              <a:t>Aerobot system deployed in Venus' atmosphere for scientific investigations.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Essential subsystems: Science/Payload, Power, Thermal, Mechanical, and CD&amp;H.</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Delivered by a descent system ensuring controlled entry and steady operation in Venusian cloud layer/</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Designed to support a science payload, maintain stability and data transmission throughout the mission.</a:t>
            </a:r>
            <a:endParaRPr sz="1300">
              <a:solidFill>
                <a:schemeClr val="dk1"/>
              </a:solidFill>
            </a:endParaRPr>
          </a:p>
          <a:p>
            <a:pPr indent="0" lvl="0" marL="0" rtl="0" algn="l">
              <a:spcBef>
                <a:spcPts val="1200"/>
              </a:spcBef>
              <a:spcAft>
                <a:spcPts val="1200"/>
              </a:spcAft>
              <a:buNone/>
            </a:pPr>
            <a:r>
              <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319" name="Google Shape;31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400">
                <a:solidFill>
                  <a:schemeClr val="dk1"/>
                </a:solidFill>
              </a:rPr>
              <a:t>Looking Ahead:</a:t>
            </a:r>
            <a:endParaRPr b="1"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Focus on Critical Design Review (CDR) preparation.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Subsystem design reviews and interface documentation finalization.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New spectrometer integration under consideration to enhance performance.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Expand outreach strategy: mission social media, STEM workshops, and career fair presentations.</a:t>
            </a:r>
            <a:endParaRPr sz="1400">
              <a:solidFill>
                <a:schemeClr val="dk1"/>
              </a:solidFill>
            </a:endParaRPr>
          </a:p>
          <a:p>
            <a:pPr indent="0" lvl="0" marL="0" rtl="0" algn="l">
              <a:spcBef>
                <a:spcPts val="1200"/>
              </a:spcBef>
              <a:spcAft>
                <a:spcPts val="0"/>
              </a:spcAft>
              <a:buClr>
                <a:schemeClr val="dk1"/>
              </a:buClr>
              <a:buSzPts val="1100"/>
              <a:buFont typeface="Arial"/>
              <a:buNone/>
            </a:pPr>
            <a:r>
              <a:rPr b="1" lang="en" sz="1400">
                <a:solidFill>
                  <a:schemeClr val="dk1"/>
                </a:solidFill>
              </a:rPr>
              <a:t>CDR Goals:</a:t>
            </a:r>
            <a:endParaRPr b="1"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Validate that design is ready for fabrication and implementation.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Ensure performance validation and risk mitigation strategies are in place.</a:t>
            </a:r>
            <a:endParaRPr sz="1400">
              <a:solidFill>
                <a:schemeClr val="dk1"/>
              </a:solidFill>
            </a:endParaRPr>
          </a:p>
          <a:p>
            <a:pPr indent="0" lvl="0" marL="0" rtl="0" algn="l">
              <a:spcBef>
                <a:spcPts val="1200"/>
              </a:spcBef>
              <a:spcAft>
                <a:spcPts val="0"/>
              </a:spcAft>
              <a:buClr>
                <a:schemeClr val="dk1"/>
              </a:buClr>
              <a:buSzPts val="1100"/>
              <a:buFont typeface="Arial"/>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36558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Mission Overview</a:t>
            </a:r>
            <a:endParaRPr i="1"/>
          </a:p>
        </p:txBody>
      </p:sp>
      <p:sp>
        <p:nvSpPr>
          <p:cNvPr id="67" name="Google Shape;67;p15"/>
          <p:cNvSpPr txBox="1"/>
          <p:nvPr>
            <p:ph idx="1" type="body"/>
          </p:nvPr>
        </p:nvSpPr>
        <p:spPr>
          <a:xfrm>
            <a:off x="311700" y="1213863"/>
            <a:ext cx="8520600" cy="3416400"/>
          </a:xfrm>
          <a:prstGeom prst="rect">
            <a:avLst/>
          </a:prstGeom>
        </p:spPr>
        <p:txBody>
          <a:bodyPr anchorCtr="0" anchor="t" bIns="91425" lIns="91425" spcFirstLastPara="1" rIns="91425" wrap="square" tIns="91425">
            <a:normAutofit fontScale="32500" lnSpcReduction="20000"/>
          </a:bodyPr>
          <a:lstStyle/>
          <a:p>
            <a:pPr indent="0" lvl="0" marL="0" rtl="0" algn="l">
              <a:spcBef>
                <a:spcPts val="1200"/>
              </a:spcBef>
              <a:spcAft>
                <a:spcPts val="0"/>
              </a:spcAft>
              <a:buNone/>
            </a:pPr>
            <a:r>
              <a:rPr b="1" lang="en" sz="4400">
                <a:solidFill>
                  <a:schemeClr val="dk1"/>
                </a:solidFill>
              </a:rPr>
              <a:t>Science Objectives &amp; Importance</a:t>
            </a:r>
            <a:endParaRPr b="1" sz="4400">
              <a:solidFill>
                <a:schemeClr val="dk1"/>
              </a:solidFill>
            </a:endParaRPr>
          </a:p>
          <a:p>
            <a:pPr indent="0" lvl="0" marL="0" rtl="0" algn="l">
              <a:spcBef>
                <a:spcPts val="1200"/>
              </a:spcBef>
              <a:spcAft>
                <a:spcPts val="0"/>
              </a:spcAft>
              <a:buNone/>
            </a:pPr>
            <a:r>
              <a:rPr i="1" lang="en" sz="3600" u="sng">
                <a:solidFill>
                  <a:schemeClr val="dk1"/>
                </a:solidFill>
              </a:rPr>
              <a:t>Volcanic Outgassing &amp; Thermal Activity</a:t>
            </a:r>
            <a:endParaRPr i="1" sz="3600" u="sng">
              <a:solidFill>
                <a:schemeClr val="dk1"/>
              </a:solidFill>
            </a:endParaRPr>
          </a:p>
          <a:p>
            <a:pPr indent="-302895" lvl="0" marL="457200" rtl="0" algn="l">
              <a:spcBef>
                <a:spcPts val="1200"/>
              </a:spcBef>
              <a:spcAft>
                <a:spcPts val="0"/>
              </a:spcAft>
              <a:buClr>
                <a:schemeClr val="dk1"/>
              </a:buClr>
              <a:buSzPct val="100000"/>
              <a:buChar char="●"/>
            </a:pPr>
            <a:r>
              <a:rPr b="1" lang="en" sz="3600">
                <a:solidFill>
                  <a:schemeClr val="dk1"/>
                </a:solidFill>
              </a:rPr>
              <a:t>What:</a:t>
            </a:r>
            <a:r>
              <a:rPr lang="en" sz="3600">
                <a:solidFill>
                  <a:schemeClr val="dk1"/>
                </a:solidFill>
              </a:rPr>
              <a:t> Measure sulfur dioxide (SO₂) emissions and map thermal hotspots in Venus’s topography.</a:t>
            </a:r>
            <a:endParaRPr sz="3600">
              <a:solidFill>
                <a:schemeClr val="dk1"/>
              </a:solidFill>
            </a:endParaRPr>
          </a:p>
          <a:p>
            <a:pPr indent="-302895" lvl="0" marL="457200" rtl="0" algn="l">
              <a:spcBef>
                <a:spcPts val="0"/>
              </a:spcBef>
              <a:spcAft>
                <a:spcPts val="0"/>
              </a:spcAft>
              <a:buClr>
                <a:schemeClr val="dk1"/>
              </a:buClr>
              <a:buSzPct val="100000"/>
              <a:buChar char="●"/>
            </a:pPr>
            <a:r>
              <a:rPr b="1" lang="en" sz="3600">
                <a:solidFill>
                  <a:schemeClr val="dk1"/>
                </a:solidFill>
              </a:rPr>
              <a:t>Why:</a:t>
            </a:r>
            <a:r>
              <a:rPr lang="en" sz="3600">
                <a:solidFill>
                  <a:schemeClr val="dk1"/>
                </a:solidFill>
              </a:rPr>
              <a:t> Reveals how specific atmospheric constituents (SO₂) influence surface chemistry and erosion, and how subsurface heat flow drives atmospheric dynamics.</a:t>
            </a:r>
            <a:endParaRPr sz="3600">
              <a:solidFill>
                <a:schemeClr val="dk1"/>
              </a:solidFill>
            </a:endParaRPr>
          </a:p>
          <a:p>
            <a:pPr indent="-302895" lvl="0" marL="457200" rtl="0" algn="l">
              <a:spcBef>
                <a:spcPts val="0"/>
              </a:spcBef>
              <a:spcAft>
                <a:spcPts val="0"/>
              </a:spcAft>
              <a:buClr>
                <a:schemeClr val="dk1"/>
              </a:buClr>
              <a:buSzPct val="100000"/>
              <a:buChar char="●"/>
            </a:pPr>
            <a:r>
              <a:rPr b="1" lang="en" sz="3600">
                <a:solidFill>
                  <a:schemeClr val="dk1"/>
                </a:solidFill>
              </a:rPr>
              <a:t>Impact:</a:t>
            </a:r>
            <a:r>
              <a:rPr lang="en" sz="3600">
                <a:solidFill>
                  <a:schemeClr val="dk1"/>
                </a:solidFill>
              </a:rPr>
              <a:t> Quantifies the feedback loop between volcanic activity and atmospheric composition, guiding models of greenhouse processes on terrestrial planets.</a:t>
            </a:r>
            <a:endParaRPr sz="3600">
              <a:solidFill>
                <a:schemeClr val="dk1"/>
              </a:solidFill>
            </a:endParaRPr>
          </a:p>
          <a:p>
            <a:pPr indent="0" lvl="0" marL="0" rtl="0" algn="l">
              <a:spcBef>
                <a:spcPts val="1200"/>
              </a:spcBef>
              <a:spcAft>
                <a:spcPts val="0"/>
              </a:spcAft>
              <a:buNone/>
            </a:pPr>
            <a:r>
              <a:rPr i="1" lang="en" sz="3600" u="sng">
                <a:solidFill>
                  <a:schemeClr val="dk1"/>
                </a:solidFill>
              </a:rPr>
              <a:t>Dust &amp; Sand Motion Fluxes</a:t>
            </a:r>
            <a:endParaRPr sz="3600" u="sng">
              <a:solidFill>
                <a:schemeClr val="dk1"/>
              </a:solidFill>
            </a:endParaRPr>
          </a:p>
          <a:p>
            <a:pPr indent="-302895" lvl="0" marL="457200" rtl="0" algn="l">
              <a:spcBef>
                <a:spcPts val="1200"/>
              </a:spcBef>
              <a:spcAft>
                <a:spcPts val="0"/>
              </a:spcAft>
              <a:buClr>
                <a:schemeClr val="dk1"/>
              </a:buClr>
              <a:buSzPct val="100000"/>
              <a:buChar char="●"/>
            </a:pPr>
            <a:r>
              <a:rPr b="1" lang="en" sz="3600">
                <a:solidFill>
                  <a:schemeClr val="dk1"/>
                </a:solidFill>
              </a:rPr>
              <a:t>What:</a:t>
            </a:r>
            <a:r>
              <a:rPr lang="en" sz="3600">
                <a:solidFill>
                  <a:schemeClr val="dk1"/>
                </a:solidFill>
              </a:rPr>
              <a:t> Characterize near-surface wind speeds and granule (dust/sand) number densities.</a:t>
            </a:r>
            <a:endParaRPr sz="3600">
              <a:solidFill>
                <a:schemeClr val="dk1"/>
              </a:solidFill>
            </a:endParaRPr>
          </a:p>
          <a:p>
            <a:pPr indent="-302895" lvl="0" marL="457200" rtl="0" algn="l">
              <a:spcBef>
                <a:spcPts val="0"/>
              </a:spcBef>
              <a:spcAft>
                <a:spcPts val="0"/>
              </a:spcAft>
              <a:buClr>
                <a:schemeClr val="dk1"/>
              </a:buClr>
              <a:buSzPct val="100000"/>
              <a:buChar char="●"/>
            </a:pPr>
            <a:r>
              <a:rPr b="1" lang="en" sz="3600">
                <a:solidFill>
                  <a:schemeClr val="dk1"/>
                </a:solidFill>
              </a:rPr>
              <a:t>Why:</a:t>
            </a:r>
            <a:r>
              <a:rPr lang="en" sz="3600">
                <a:solidFill>
                  <a:schemeClr val="dk1"/>
                </a:solidFill>
              </a:rPr>
              <a:t> Determines how particulate transport affects atmospheric humidity, temperature profiles, and the nucleation and persistence of sulfuric-acid clouds.</a:t>
            </a:r>
            <a:endParaRPr sz="3600">
              <a:solidFill>
                <a:schemeClr val="dk1"/>
              </a:solidFill>
            </a:endParaRPr>
          </a:p>
          <a:p>
            <a:pPr indent="-302895" lvl="0" marL="457200" rtl="0" algn="l">
              <a:spcBef>
                <a:spcPts val="0"/>
              </a:spcBef>
              <a:spcAft>
                <a:spcPts val="0"/>
              </a:spcAft>
              <a:buClr>
                <a:schemeClr val="dk1"/>
              </a:buClr>
              <a:buSzPct val="100000"/>
              <a:buChar char="●"/>
            </a:pPr>
            <a:r>
              <a:rPr b="1" lang="en" sz="3600">
                <a:solidFill>
                  <a:schemeClr val="dk1"/>
                </a:solidFill>
              </a:rPr>
              <a:t>Impact:</a:t>
            </a:r>
            <a:r>
              <a:rPr lang="en" sz="3600">
                <a:solidFill>
                  <a:schemeClr val="dk1"/>
                </a:solidFill>
              </a:rPr>
              <a:t> Improves understanding of sediment-atmosphere coupling, with implications for climate stability and cloud-chemistry cycles on Venus.</a:t>
            </a:r>
            <a:endParaRPr sz="3600">
              <a:solidFill>
                <a:schemeClr val="dk1"/>
              </a:solidFill>
            </a:endParaRPr>
          </a:p>
          <a:p>
            <a:pPr indent="0" lvl="0" marL="914400" rtl="0" algn="l">
              <a:lnSpc>
                <a:spcPct val="115000"/>
              </a:lnSpc>
              <a:spcBef>
                <a:spcPts val="1200"/>
              </a:spcBef>
              <a:spcAft>
                <a:spcPts val="0"/>
              </a:spcAft>
              <a:buNone/>
            </a:pPr>
            <a:r>
              <a:t/>
            </a:r>
            <a:endParaRPr sz="1200">
              <a:solidFill>
                <a:schemeClr val="dk1"/>
              </a:solidFill>
            </a:endParaRPr>
          </a:p>
          <a:p>
            <a:pPr indent="0" lvl="0" marL="0" rtl="0" algn="l">
              <a:spcBef>
                <a:spcPts val="0"/>
              </a:spcBef>
              <a:spcAft>
                <a:spcPts val="1200"/>
              </a:spcAft>
              <a:buNone/>
            </a:pPr>
            <a:r>
              <a:t/>
            </a:r>
            <a:endParaRPr/>
          </a:p>
        </p:txBody>
      </p:sp>
      <p:sp>
        <p:nvSpPr>
          <p:cNvPr id="68" name="Google Shape;68;p15"/>
          <p:cNvSpPr txBox="1"/>
          <p:nvPr/>
        </p:nvSpPr>
        <p:spPr>
          <a:xfrm>
            <a:off x="311700" y="731413"/>
            <a:ext cx="5984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chemeClr val="dk1"/>
                </a:solidFill>
              </a:rPr>
              <a:t>Determine how Venus’s atmosphere and surface interact with one another.</a:t>
            </a:r>
            <a:endParaRPr sz="1600"/>
          </a:p>
        </p:txBody>
      </p:sp>
      <p:sp>
        <p:nvSpPr>
          <p:cNvPr id="69" name="Google Shape;69;p15"/>
          <p:cNvSpPr txBox="1"/>
          <p:nvPr/>
        </p:nvSpPr>
        <p:spPr>
          <a:xfrm>
            <a:off x="311700" y="4377713"/>
            <a:ext cx="61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Our Team had</a:t>
            </a:r>
            <a:r>
              <a:rPr lang="en"/>
              <a:t> a $200 M cost cap and must be completed within 5 years.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1975800" y="2125500"/>
            <a:ext cx="5192400" cy="8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BACKUP</a:t>
            </a:r>
            <a:r>
              <a:rPr lang="en" sz="4800"/>
              <a:t> SLIDES</a:t>
            </a:r>
            <a:endParaRPr sz="4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330" name="Google Shape;33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Obkio. "How to Measure Latency." Obkio Blog. Accessed April 25, 2025. https://obkio.com/blog/how-to-measure-latency/.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Sub-Assembly: TurboFlex Heat Strips (100 W)</a:t>
            </a:r>
            <a:endParaRPr/>
          </a:p>
        </p:txBody>
      </p:sp>
      <p:sp>
        <p:nvSpPr>
          <p:cNvPr id="336" name="Google Shape;336;p44"/>
          <p:cNvSpPr txBox="1"/>
          <p:nvPr>
            <p:ph idx="1" type="body"/>
          </p:nvPr>
        </p:nvSpPr>
        <p:spPr>
          <a:xfrm>
            <a:off x="311700" y="1152475"/>
            <a:ext cx="4052400" cy="3597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35"/>
              <a:buNone/>
            </a:pPr>
            <a:r>
              <a:rPr lang="en" sz="1829"/>
              <a:t>Heating: 100 W</a:t>
            </a:r>
            <a:endParaRPr sz="1829"/>
          </a:p>
          <a:p>
            <a:pPr indent="0" lvl="0" marL="0" rtl="0" algn="l">
              <a:lnSpc>
                <a:spcPct val="115000"/>
              </a:lnSpc>
              <a:spcBef>
                <a:spcPts val="1200"/>
              </a:spcBef>
              <a:spcAft>
                <a:spcPts val="0"/>
              </a:spcAft>
              <a:buSzPts val="935"/>
              <a:buNone/>
            </a:pPr>
            <a:r>
              <a:rPr lang="en" sz="1829"/>
              <a:t>Quantity: 3 </a:t>
            </a:r>
            <a:endParaRPr sz="1829"/>
          </a:p>
          <a:p>
            <a:pPr indent="0" lvl="0" marL="0" rtl="0" algn="l">
              <a:lnSpc>
                <a:spcPct val="115000"/>
              </a:lnSpc>
              <a:spcBef>
                <a:spcPts val="1200"/>
              </a:spcBef>
              <a:spcAft>
                <a:spcPts val="0"/>
              </a:spcAft>
              <a:buSzPts val="935"/>
              <a:buNone/>
            </a:pPr>
            <a:r>
              <a:rPr lang="en" sz="1829"/>
              <a:t>TRL: 4</a:t>
            </a:r>
            <a:endParaRPr sz="1829"/>
          </a:p>
          <a:p>
            <a:pPr indent="0" lvl="0" marL="0" rtl="0" algn="l">
              <a:lnSpc>
                <a:spcPct val="115000"/>
              </a:lnSpc>
              <a:spcBef>
                <a:spcPts val="1200"/>
              </a:spcBef>
              <a:spcAft>
                <a:spcPts val="0"/>
              </a:spcAft>
              <a:buSzPts val="935"/>
              <a:buNone/>
            </a:pPr>
            <a:r>
              <a:rPr lang="en" sz="1829"/>
              <a:t>Mass: 0.02954 kg</a:t>
            </a:r>
            <a:endParaRPr sz="1829"/>
          </a:p>
          <a:p>
            <a:pPr indent="0" lvl="0" marL="0" rtl="0" algn="l">
              <a:lnSpc>
                <a:spcPct val="115000"/>
              </a:lnSpc>
              <a:spcBef>
                <a:spcPts val="1200"/>
              </a:spcBef>
              <a:spcAft>
                <a:spcPts val="0"/>
              </a:spcAft>
              <a:buSzPts val="935"/>
              <a:buNone/>
            </a:pPr>
            <a:r>
              <a:rPr lang="en" sz="1829"/>
              <a:t>Dimensions: 127 x 152.4 x 1 mm</a:t>
            </a:r>
            <a:endParaRPr sz="1829"/>
          </a:p>
          <a:p>
            <a:pPr indent="0" lvl="0" marL="0" rtl="0" algn="l">
              <a:lnSpc>
                <a:spcPct val="115000"/>
              </a:lnSpc>
              <a:spcBef>
                <a:spcPts val="1200"/>
              </a:spcBef>
              <a:spcAft>
                <a:spcPts val="0"/>
              </a:spcAft>
              <a:buSzPts val="935"/>
              <a:buNone/>
            </a:pPr>
            <a:r>
              <a:rPr lang="en" sz="1829"/>
              <a:t>Manufacturer: TurboFlex Heaters</a:t>
            </a:r>
            <a:endParaRPr sz="1829"/>
          </a:p>
          <a:p>
            <a:pPr indent="0" lvl="0" marL="0" rtl="0" algn="l">
              <a:lnSpc>
                <a:spcPct val="115000"/>
              </a:lnSpc>
              <a:spcBef>
                <a:spcPts val="1200"/>
              </a:spcBef>
              <a:spcAft>
                <a:spcPts val="0"/>
              </a:spcAft>
              <a:buSzPts val="935"/>
              <a:buNone/>
            </a:pPr>
            <a:r>
              <a:t/>
            </a:r>
            <a:endParaRPr sz="1829"/>
          </a:p>
          <a:p>
            <a:pPr indent="0" lvl="0" marL="0" rtl="0" algn="l">
              <a:lnSpc>
                <a:spcPct val="115000"/>
              </a:lnSpc>
              <a:spcBef>
                <a:spcPts val="1200"/>
              </a:spcBef>
              <a:spcAft>
                <a:spcPts val="0"/>
              </a:spcAft>
              <a:buSzPts val="935"/>
              <a:buNone/>
            </a:pPr>
            <a:r>
              <a:t/>
            </a:r>
            <a:endParaRPr sz="1829"/>
          </a:p>
          <a:p>
            <a:pPr indent="0" lvl="0" marL="0" rtl="0" algn="l">
              <a:lnSpc>
                <a:spcPct val="115000"/>
              </a:lnSpc>
              <a:spcBef>
                <a:spcPts val="1200"/>
              </a:spcBef>
              <a:spcAft>
                <a:spcPts val="1200"/>
              </a:spcAft>
              <a:buSzPts val="935"/>
              <a:buNone/>
            </a:pPr>
            <a:r>
              <a:t/>
            </a:r>
            <a:endParaRPr sz="1829"/>
          </a:p>
        </p:txBody>
      </p:sp>
      <p:pic>
        <p:nvPicPr>
          <p:cNvPr id="337" name="Google Shape;337;p44"/>
          <p:cNvPicPr preferRelativeResize="0"/>
          <p:nvPr/>
        </p:nvPicPr>
        <p:blipFill>
          <a:blip r:embed="rId3">
            <a:alphaModFix/>
          </a:blip>
          <a:stretch>
            <a:fillRect/>
          </a:stretch>
        </p:blipFill>
        <p:spPr>
          <a:xfrm>
            <a:off x="4030079" y="1152475"/>
            <a:ext cx="5113923" cy="3416400"/>
          </a:xfrm>
          <a:prstGeom prst="rect">
            <a:avLst/>
          </a:prstGeom>
          <a:noFill/>
          <a:ln>
            <a:noFill/>
          </a:ln>
        </p:spPr>
      </p:pic>
      <p:pic>
        <p:nvPicPr>
          <p:cNvPr id="338" name="Google Shape;338;p44"/>
          <p:cNvPicPr preferRelativeResize="0"/>
          <p:nvPr/>
        </p:nvPicPr>
        <p:blipFill>
          <a:blip r:embed="rId4">
            <a:alphaModFix/>
          </a:blip>
          <a:stretch>
            <a:fillRect/>
          </a:stretch>
        </p:blipFill>
        <p:spPr>
          <a:xfrm>
            <a:off x="390494" y="3913419"/>
            <a:ext cx="1111675" cy="1111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Sub-Assembly: TurboFlex Heat Strips (20 W)</a:t>
            </a:r>
            <a:endParaRPr/>
          </a:p>
        </p:txBody>
      </p:sp>
      <p:sp>
        <p:nvSpPr>
          <p:cNvPr id="344" name="Google Shape;344;p45"/>
          <p:cNvSpPr txBox="1"/>
          <p:nvPr>
            <p:ph idx="1" type="body"/>
          </p:nvPr>
        </p:nvSpPr>
        <p:spPr>
          <a:xfrm>
            <a:off x="311700" y="1152475"/>
            <a:ext cx="8520600" cy="368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Heating: 20 W</a:t>
            </a:r>
            <a:endParaRPr/>
          </a:p>
          <a:p>
            <a:pPr indent="0" lvl="0" marL="0" rtl="0" algn="l">
              <a:lnSpc>
                <a:spcPct val="115000"/>
              </a:lnSpc>
              <a:spcBef>
                <a:spcPts val="1200"/>
              </a:spcBef>
              <a:spcAft>
                <a:spcPts val="0"/>
              </a:spcAft>
              <a:buNone/>
            </a:pPr>
            <a:r>
              <a:rPr lang="en"/>
              <a:t>Quantity: 2 </a:t>
            </a:r>
            <a:endParaRPr/>
          </a:p>
          <a:p>
            <a:pPr indent="0" lvl="0" marL="0" rtl="0" algn="l">
              <a:lnSpc>
                <a:spcPct val="115000"/>
              </a:lnSpc>
              <a:spcBef>
                <a:spcPts val="1200"/>
              </a:spcBef>
              <a:spcAft>
                <a:spcPts val="0"/>
              </a:spcAft>
              <a:buNone/>
            </a:pPr>
            <a:r>
              <a:rPr lang="en"/>
              <a:t>TRL: 4</a:t>
            </a:r>
            <a:endParaRPr/>
          </a:p>
          <a:p>
            <a:pPr indent="0" lvl="0" marL="0" rtl="0" algn="l">
              <a:lnSpc>
                <a:spcPct val="115000"/>
              </a:lnSpc>
              <a:spcBef>
                <a:spcPts val="1200"/>
              </a:spcBef>
              <a:spcAft>
                <a:spcPts val="0"/>
              </a:spcAft>
              <a:buNone/>
            </a:pPr>
            <a:r>
              <a:rPr lang="en"/>
              <a:t>Mass: 0.0588 kg</a:t>
            </a:r>
            <a:endParaRPr/>
          </a:p>
          <a:p>
            <a:pPr indent="0" lvl="0" marL="0" rtl="0" algn="l">
              <a:lnSpc>
                <a:spcPct val="115000"/>
              </a:lnSpc>
              <a:spcBef>
                <a:spcPts val="1200"/>
              </a:spcBef>
              <a:spcAft>
                <a:spcPts val="0"/>
              </a:spcAft>
              <a:buNone/>
            </a:pPr>
            <a:r>
              <a:rPr lang="en"/>
              <a:t>Dimensions: 127 x 203.2 x 1 mm</a:t>
            </a:r>
            <a:endParaRPr/>
          </a:p>
          <a:p>
            <a:pPr indent="0" lvl="0" marL="0" rtl="0" algn="l">
              <a:lnSpc>
                <a:spcPct val="115000"/>
              </a:lnSpc>
              <a:spcBef>
                <a:spcPts val="1200"/>
              </a:spcBef>
              <a:spcAft>
                <a:spcPts val="0"/>
              </a:spcAft>
              <a:buNone/>
            </a:pPr>
            <a:r>
              <a:rPr lang="en"/>
              <a:t>Manufacturer: TurboFlex Heaters</a:t>
            </a:r>
            <a:endParaRPr/>
          </a:p>
          <a:p>
            <a:pPr indent="0" lvl="0" marL="0" rtl="0" algn="l">
              <a:lnSpc>
                <a:spcPct val="115000"/>
              </a:lnSpc>
              <a:spcBef>
                <a:spcPts val="1200"/>
              </a:spcBef>
              <a:spcAft>
                <a:spcPts val="1200"/>
              </a:spcAft>
              <a:buNone/>
            </a:pPr>
            <a:r>
              <a:t/>
            </a:r>
            <a:endParaRPr/>
          </a:p>
        </p:txBody>
      </p:sp>
      <p:pic>
        <p:nvPicPr>
          <p:cNvPr id="345" name="Google Shape;345;p45"/>
          <p:cNvPicPr preferRelativeResize="0"/>
          <p:nvPr/>
        </p:nvPicPr>
        <p:blipFill>
          <a:blip r:embed="rId3">
            <a:alphaModFix/>
          </a:blip>
          <a:stretch>
            <a:fillRect/>
          </a:stretch>
        </p:blipFill>
        <p:spPr>
          <a:xfrm>
            <a:off x="4291500" y="1152475"/>
            <a:ext cx="4852509" cy="3416400"/>
          </a:xfrm>
          <a:prstGeom prst="rect">
            <a:avLst/>
          </a:prstGeom>
          <a:noFill/>
          <a:ln>
            <a:noFill/>
          </a:ln>
        </p:spPr>
      </p:pic>
      <p:pic>
        <p:nvPicPr>
          <p:cNvPr id="346" name="Google Shape;346;p45"/>
          <p:cNvPicPr preferRelativeResize="0"/>
          <p:nvPr/>
        </p:nvPicPr>
        <p:blipFill>
          <a:blip r:embed="rId4">
            <a:alphaModFix/>
          </a:blip>
          <a:stretch>
            <a:fillRect/>
          </a:stretch>
        </p:blipFill>
        <p:spPr>
          <a:xfrm>
            <a:off x="390494" y="3868219"/>
            <a:ext cx="1111675" cy="1111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311700" y="196375"/>
            <a:ext cx="8520600" cy="95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Sub-Assembly: ST-100 Thermistor </a:t>
            </a:r>
            <a:endParaRPr/>
          </a:p>
          <a:p>
            <a:pPr indent="0" lvl="0" marL="0" rtl="0" algn="l">
              <a:spcBef>
                <a:spcPts val="0"/>
              </a:spcBef>
              <a:spcAft>
                <a:spcPts val="0"/>
              </a:spcAft>
              <a:buNone/>
            </a:pPr>
            <a:r>
              <a:rPr lang="en"/>
              <a:t>Temperature Sensor</a:t>
            </a:r>
            <a:endParaRPr/>
          </a:p>
        </p:txBody>
      </p:sp>
      <p:sp>
        <p:nvSpPr>
          <p:cNvPr id="352" name="Google Shape;352;p46"/>
          <p:cNvSpPr txBox="1"/>
          <p:nvPr>
            <p:ph idx="1" type="body"/>
          </p:nvPr>
        </p:nvSpPr>
        <p:spPr>
          <a:xfrm>
            <a:off x="311700" y="1152475"/>
            <a:ext cx="4281300" cy="367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Temperature Range: 223 K - 343 K</a:t>
            </a:r>
            <a:endParaRPr/>
          </a:p>
          <a:p>
            <a:pPr indent="0" lvl="0" marL="0" rtl="0" algn="l">
              <a:spcBef>
                <a:spcPts val="1200"/>
              </a:spcBef>
              <a:spcAft>
                <a:spcPts val="0"/>
              </a:spcAft>
              <a:buNone/>
            </a:pPr>
            <a:r>
              <a:rPr lang="en"/>
              <a:t>TRL: 4</a:t>
            </a:r>
            <a:endParaRPr/>
          </a:p>
          <a:p>
            <a:pPr indent="0" lvl="0" marL="0" rtl="0" algn="l">
              <a:spcBef>
                <a:spcPts val="1200"/>
              </a:spcBef>
              <a:spcAft>
                <a:spcPts val="0"/>
              </a:spcAft>
              <a:buNone/>
            </a:pPr>
            <a:r>
              <a:rPr lang="en"/>
              <a:t>Mass: 0.06 kg</a:t>
            </a:r>
            <a:endParaRPr/>
          </a:p>
          <a:p>
            <a:pPr indent="0" lvl="0" marL="0" rtl="0" algn="l">
              <a:spcBef>
                <a:spcPts val="1200"/>
              </a:spcBef>
              <a:spcAft>
                <a:spcPts val="0"/>
              </a:spcAft>
              <a:buNone/>
            </a:pPr>
            <a:r>
              <a:rPr lang="en"/>
              <a:t>Dimensions: 100 x 6Ø mm </a:t>
            </a:r>
            <a:endParaRPr/>
          </a:p>
          <a:p>
            <a:pPr indent="0" lvl="0" marL="0" rtl="0" algn="l">
              <a:spcBef>
                <a:spcPts val="1200"/>
              </a:spcBef>
              <a:spcAft>
                <a:spcPts val="0"/>
              </a:spcAft>
              <a:buNone/>
            </a:pPr>
            <a:r>
              <a:rPr lang="en"/>
              <a:t>Manufacturer: Apogee Instruments</a:t>
            </a:r>
            <a:endParaRPr/>
          </a:p>
          <a:p>
            <a:pPr indent="0" lvl="0" marL="0" rtl="0" algn="l">
              <a:spcBef>
                <a:spcPts val="1200"/>
              </a:spcBef>
              <a:spcAft>
                <a:spcPts val="1200"/>
              </a:spcAft>
              <a:buNone/>
            </a:pPr>
            <a:r>
              <a:rPr lang="en"/>
              <a:t>*Activates/Deactivates heaters upon ±</a:t>
            </a:r>
            <a:r>
              <a:rPr lang="en"/>
              <a:t>15K</a:t>
            </a:r>
            <a:r>
              <a:rPr lang="en"/>
              <a:t> temperature change</a:t>
            </a:r>
            <a:endParaRPr/>
          </a:p>
        </p:txBody>
      </p:sp>
      <p:pic>
        <p:nvPicPr>
          <p:cNvPr id="353" name="Google Shape;353;p46"/>
          <p:cNvPicPr preferRelativeResize="0"/>
          <p:nvPr/>
        </p:nvPicPr>
        <p:blipFill>
          <a:blip r:embed="rId3">
            <a:alphaModFix/>
          </a:blip>
          <a:stretch>
            <a:fillRect/>
          </a:stretch>
        </p:blipFill>
        <p:spPr>
          <a:xfrm>
            <a:off x="4510350" y="1152475"/>
            <a:ext cx="4633650" cy="3416399"/>
          </a:xfrm>
          <a:prstGeom prst="rect">
            <a:avLst/>
          </a:prstGeom>
          <a:noFill/>
          <a:ln>
            <a:noFill/>
          </a:ln>
        </p:spPr>
      </p:pic>
      <p:pic>
        <p:nvPicPr>
          <p:cNvPr id="354" name="Google Shape;354;p46"/>
          <p:cNvPicPr preferRelativeResize="0"/>
          <p:nvPr/>
        </p:nvPicPr>
        <p:blipFill>
          <a:blip r:embed="rId4">
            <a:alphaModFix/>
          </a:blip>
          <a:stretch>
            <a:fillRect/>
          </a:stretch>
        </p:blipFill>
        <p:spPr>
          <a:xfrm>
            <a:off x="381450" y="4287100"/>
            <a:ext cx="2038550" cy="749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Thermal Calculations</a:t>
            </a:r>
            <a:endParaRPr/>
          </a:p>
        </p:txBody>
      </p:sp>
      <p:pic>
        <p:nvPicPr>
          <p:cNvPr id="360" name="Google Shape;360;p47" title="Screenshot 2025-04-23 182415.png"/>
          <p:cNvPicPr preferRelativeResize="0"/>
          <p:nvPr/>
        </p:nvPicPr>
        <p:blipFill>
          <a:blip r:embed="rId3">
            <a:alphaModFix/>
          </a:blip>
          <a:stretch>
            <a:fillRect/>
          </a:stretch>
        </p:blipFill>
        <p:spPr>
          <a:xfrm>
            <a:off x="221300" y="1097150"/>
            <a:ext cx="3848115" cy="4046350"/>
          </a:xfrm>
          <a:prstGeom prst="rect">
            <a:avLst/>
          </a:prstGeom>
          <a:noFill/>
          <a:ln>
            <a:noFill/>
          </a:ln>
        </p:spPr>
      </p:pic>
      <p:pic>
        <p:nvPicPr>
          <p:cNvPr id="361" name="Google Shape;361;p47" title="Screenshot 2025-04-23 182520.png"/>
          <p:cNvPicPr preferRelativeResize="0"/>
          <p:nvPr/>
        </p:nvPicPr>
        <p:blipFill>
          <a:blip r:embed="rId4">
            <a:alphaModFix/>
          </a:blip>
          <a:stretch>
            <a:fillRect/>
          </a:stretch>
        </p:blipFill>
        <p:spPr>
          <a:xfrm>
            <a:off x="4861975" y="1053738"/>
            <a:ext cx="3848125" cy="413316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Mechanical Assembly Components</a:t>
            </a:r>
            <a:endParaRPr/>
          </a:p>
        </p:txBody>
      </p:sp>
      <p:pic>
        <p:nvPicPr>
          <p:cNvPr id="367" name="Google Shape;367;p48"/>
          <p:cNvPicPr preferRelativeResize="0"/>
          <p:nvPr/>
        </p:nvPicPr>
        <p:blipFill>
          <a:blip r:embed="rId3">
            <a:alphaModFix/>
          </a:blip>
          <a:stretch>
            <a:fillRect/>
          </a:stretch>
        </p:blipFill>
        <p:spPr>
          <a:xfrm>
            <a:off x="103800" y="1099650"/>
            <a:ext cx="3019425" cy="2419350"/>
          </a:xfrm>
          <a:prstGeom prst="rect">
            <a:avLst/>
          </a:prstGeom>
          <a:noFill/>
          <a:ln>
            <a:noFill/>
          </a:ln>
        </p:spPr>
      </p:pic>
      <p:pic>
        <p:nvPicPr>
          <p:cNvPr id="368" name="Google Shape;368;p48"/>
          <p:cNvPicPr preferRelativeResize="0"/>
          <p:nvPr/>
        </p:nvPicPr>
        <p:blipFill>
          <a:blip r:embed="rId4">
            <a:alphaModFix/>
          </a:blip>
          <a:stretch>
            <a:fillRect/>
          </a:stretch>
        </p:blipFill>
        <p:spPr>
          <a:xfrm>
            <a:off x="3123225" y="1137750"/>
            <a:ext cx="3095625" cy="2381250"/>
          </a:xfrm>
          <a:prstGeom prst="rect">
            <a:avLst/>
          </a:prstGeom>
          <a:noFill/>
          <a:ln>
            <a:noFill/>
          </a:ln>
        </p:spPr>
      </p:pic>
      <p:sp>
        <p:nvSpPr>
          <p:cNvPr id="369" name="Google Shape;369;p48"/>
          <p:cNvSpPr txBox="1"/>
          <p:nvPr/>
        </p:nvSpPr>
        <p:spPr>
          <a:xfrm>
            <a:off x="6324600" y="1422925"/>
            <a:ext cx="2507700" cy="3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McMaster - Carr, Clarendon</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Expected 30 day lead time.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Tensile strengths of over 200 MPa in target environment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Thermally inert.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TRL 3</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Mass: 1.92 kg (total cable), 0.6 kg (total eye)</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pic>
        <p:nvPicPr>
          <p:cNvPr id="370" name="Google Shape;370;p48"/>
          <p:cNvPicPr preferRelativeResize="0"/>
          <p:nvPr/>
        </p:nvPicPr>
        <p:blipFill>
          <a:blip r:embed="rId5">
            <a:alphaModFix/>
          </a:blip>
          <a:stretch>
            <a:fillRect/>
          </a:stretch>
        </p:blipFill>
        <p:spPr>
          <a:xfrm>
            <a:off x="6792113" y="4283875"/>
            <a:ext cx="1572675" cy="468050"/>
          </a:xfrm>
          <a:prstGeom prst="rect">
            <a:avLst/>
          </a:prstGeom>
          <a:noFill/>
          <a:ln>
            <a:noFill/>
          </a:ln>
        </p:spPr>
      </p:pic>
      <p:pic>
        <p:nvPicPr>
          <p:cNvPr id="371" name="Google Shape;371;p48"/>
          <p:cNvPicPr preferRelativeResize="0"/>
          <p:nvPr/>
        </p:nvPicPr>
        <p:blipFill>
          <a:blip r:embed="rId6">
            <a:alphaModFix/>
          </a:blip>
          <a:stretch>
            <a:fillRect/>
          </a:stretch>
        </p:blipFill>
        <p:spPr>
          <a:xfrm>
            <a:off x="6792131" y="3676369"/>
            <a:ext cx="2026700" cy="405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Mechanical Assembly Components</a:t>
            </a:r>
            <a:endParaRPr/>
          </a:p>
        </p:txBody>
      </p:sp>
      <p:sp>
        <p:nvSpPr>
          <p:cNvPr id="377" name="Google Shape;377;p49"/>
          <p:cNvSpPr txBox="1"/>
          <p:nvPr/>
        </p:nvSpPr>
        <p:spPr>
          <a:xfrm>
            <a:off x="6311125" y="1092475"/>
            <a:ext cx="2507700" cy="3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Couplings and sleeves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Steel and Inconel Alloys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Strength ratings well beyond  requirement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Low thermal expansion properties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Chemically inert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TRL </a:t>
            </a:r>
            <a:r>
              <a:rPr lang="en" sz="1200">
                <a:solidFill>
                  <a:schemeClr val="dk2"/>
                </a:solidFill>
              </a:rPr>
              <a:t>3 (sleeves, couplings).</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Mass: 0.3 kg (Sleeves),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pic>
        <p:nvPicPr>
          <p:cNvPr id="378" name="Google Shape;378;p49"/>
          <p:cNvPicPr preferRelativeResize="0"/>
          <p:nvPr/>
        </p:nvPicPr>
        <p:blipFill>
          <a:blip r:embed="rId3">
            <a:alphaModFix/>
          </a:blip>
          <a:stretch>
            <a:fillRect/>
          </a:stretch>
        </p:blipFill>
        <p:spPr>
          <a:xfrm>
            <a:off x="6792144" y="3909619"/>
            <a:ext cx="2026700" cy="405350"/>
          </a:xfrm>
          <a:prstGeom prst="rect">
            <a:avLst/>
          </a:prstGeom>
          <a:noFill/>
          <a:ln>
            <a:noFill/>
          </a:ln>
        </p:spPr>
      </p:pic>
      <p:pic>
        <p:nvPicPr>
          <p:cNvPr id="379" name="Google Shape;379;p49"/>
          <p:cNvPicPr preferRelativeResize="0"/>
          <p:nvPr/>
        </p:nvPicPr>
        <p:blipFill>
          <a:blip r:embed="rId4">
            <a:alphaModFix/>
          </a:blip>
          <a:stretch>
            <a:fillRect/>
          </a:stretch>
        </p:blipFill>
        <p:spPr>
          <a:xfrm>
            <a:off x="3206957" y="1610600"/>
            <a:ext cx="3000904" cy="2381300"/>
          </a:xfrm>
          <a:prstGeom prst="rect">
            <a:avLst/>
          </a:prstGeom>
          <a:noFill/>
          <a:ln>
            <a:noFill/>
          </a:ln>
        </p:spPr>
      </p:pic>
      <p:pic>
        <p:nvPicPr>
          <p:cNvPr id="380" name="Google Shape;380;p49"/>
          <p:cNvPicPr preferRelativeResize="0"/>
          <p:nvPr/>
        </p:nvPicPr>
        <p:blipFill>
          <a:blip r:embed="rId5">
            <a:alphaModFix/>
          </a:blip>
          <a:stretch>
            <a:fillRect/>
          </a:stretch>
        </p:blipFill>
        <p:spPr>
          <a:xfrm>
            <a:off x="166000" y="1610599"/>
            <a:ext cx="2937700" cy="2128600"/>
          </a:xfrm>
          <a:prstGeom prst="rect">
            <a:avLst/>
          </a:prstGeom>
          <a:noFill/>
          <a:ln>
            <a:noFill/>
          </a:ln>
        </p:spPr>
      </p:pic>
      <p:pic>
        <p:nvPicPr>
          <p:cNvPr id="381" name="Google Shape;381;p49"/>
          <p:cNvPicPr preferRelativeResize="0"/>
          <p:nvPr/>
        </p:nvPicPr>
        <p:blipFill rotWithShape="1">
          <a:blip r:embed="rId6">
            <a:alphaModFix/>
          </a:blip>
          <a:srcRect b="36860" l="0" r="0" t="20638"/>
          <a:stretch/>
        </p:blipFill>
        <p:spPr>
          <a:xfrm>
            <a:off x="7098263" y="4419501"/>
            <a:ext cx="1414425" cy="6011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Mechanical Assembly Components</a:t>
            </a:r>
            <a:endParaRPr/>
          </a:p>
          <a:p>
            <a:pPr indent="0" lvl="0" marL="0" rtl="0" algn="l">
              <a:spcBef>
                <a:spcPts val="0"/>
              </a:spcBef>
              <a:spcAft>
                <a:spcPts val="0"/>
              </a:spcAft>
              <a:buNone/>
            </a:pPr>
            <a:r>
              <a:t/>
            </a:r>
            <a:endParaRPr/>
          </a:p>
        </p:txBody>
      </p:sp>
      <p:sp>
        <p:nvSpPr>
          <p:cNvPr id="387" name="Google Shape;387;p50"/>
          <p:cNvSpPr txBox="1"/>
          <p:nvPr>
            <p:ph idx="1" type="body"/>
          </p:nvPr>
        </p:nvSpPr>
        <p:spPr>
          <a:xfrm>
            <a:off x="3878700" y="1521800"/>
            <a:ext cx="30822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200"/>
              <a:t>EpoTek</a:t>
            </a:r>
            <a:endParaRPr sz="1200"/>
          </a:p>
          <a:p>
            <a:pPr indent="-304800" lvl="0" marL="457200" rtl="0" algn="l">
              <a:lnSpc>
                <a:spcPct val="100000"/>
              </a:lnSpc>
              <a:spcBef>
                <a:spcPts val="0"/>
              </a:spcBef>
              <a:spcAft>
                <a:spcPts val="0"/>
              </a:spcAft>
              <a:buClr>
                <a:schemeClr val="dk2"/>
              </a:buClr>
              <a:buSzPts val="1200"/>
              <a:buChar char="●"/>
            </a:pPr>
            <a:r>
              <a:rPr lang="en" sz="1200"/>
              <a:t>Maximum 30 day lead time, 5 days expected</a:t>
            </a:r>
            <a:endParaRPr sz="1200"/>
          </a:p>
          <a:p>
            <a:pPr indent="-304800" lvl="0" marL="457200" rtl="0" algn="l">
              <a:lnSpc>
                <a:spcPct val="100000"/>
              </a:lnSpc>
              <a:spcBef>
                <a:spcPts val="0"/>
              </a:spcBef>
              <a:spcAft>
                <a:spcPts val="0"/>
              </a:spcAft>
              <a:buClr>
                <a:schemeClr val="dk2"/>
              </a:buClr>
              <a:buSzPts val="1200"/>
              <a:buChar char="●"/>
            </a:pPr>
            <a:r>
              <a:rPr lang="en" sz="1200"/>
              <a:t>Transmittant for optics and conductive up to 1500 C</a:t>
            </a:r>
            <a:r>
              <a:rPr baseline="30000" lang="en" sz="1200"/>
              <a:t>o</a:t>
            </a:r>
            <a:endParaRPr sz="1200"/>
          </a:p>
          <a:p>
            <a:pPr indent="-304800" lvl="0" marL="457200" rtl="0" algn="l">
              <a:lnSpc>
                <a:spcPct val="100000"/>
              </a:lnSpc>
              <a:spcBef>
                <a:spcPts val="0"/>
              </a:spcBef>
              <a:spcAft>
                <a:spcPts val="0"/>
              </a:spcAft>
              <a:buClr>
                <a:schemeClr val="dk2"/>
              </a:buClr>
              <a:buSzPts val="1200"/>
              <a:buChar char="●"/>
            </a:pPr>
            <a:r>
              <a:rPr lang="en" sz="1200"/>
              <a:t>Hermetic Sealant</a:t>
            </a:r>
            <a:endParaRPr sz="1200"/>
          </a:p>
          <a:p>
            <a:pPr indent="-304800" lvl="0" marL="457200" rtl="0" algn="l">
              <a:lnSpc>
                <a:spcPct val="100000"/>
              </a:lnSpc>
              <a:spcBef>
                <a:spcPts val="0"/>
              </a:spcBef>
              <a:spcAft>
                <a:spcPts val="0"/>
              </a:spcAft>
              <a:buClr>
                <a:schemeClr val="dk1"/>
              </a:buClr>
              <a:buSzPts val="1200"/>
              <a:buChar char="●"/>
            </a:pPr>
            <a:r>
              <a:rPr lang="en" sz="1200"/>
              <a:t>NASA ASTM Outgassing Standards</a:t>
            </a:r>
            <a:endParaRPr sz="1200"/>
          </a:p>
          <a:p>
            <a:pPr indent="-304800" lvl="0" marL="457200" rtl="0" algn="l">
              <a:lnSpc>
                <a:spcPct val="100000"/>
              </a:lnSpc>
              <a:spcBef>
                <a:spcPts val="0"/>
              </a:spcBef>
              <a:spcAft>
                <a:spcPts val="0"/>
              </a:spcAft>
              <a:buClr>
                <a:schemeClr val="dk2"/>
              </a:buClr>
              <a:buSzPts val="1200"/>
              <a:buChar char="●"/>
            </a:pPr>
            <a:r>
              <a:rPr lang="en" sz="1200"/>
              <a:t>TRL 4 (adhesive)</a:t>
            </a:r>
            <a:endParaRPr sz="1200"/>
          </a:p>
          <a:p>
            <a:pPr indent="0" lvl="0" marL="457200" rtl="0" algn="l">
              <a:lnSpc>
                <a:spcPct val="100000"/>
              </a:lnSpc>
              <a:spcBef>
                <a:spcPts val="0"/>
              </a:spcBef>
              <a:spcAft>
                <a:spcPts val="0"/>
              </a:spcAft>
              <a:buNone/>
            </a:pPr>
            <a:r>
              <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200"/>
              <a:t>Mass: 0.2 kg (total adhesive)</a:t>
            </a:r>
            <a:endParaRPr sz="1200"/>
          </a:p>
        </p:txBody>
      </p:sp>
      <p:pic>
        <p:nvPicPr>
          <p:cNvPr id="388" name="Google Shape;388;p50"/>
          <p:cNvPicPr preferRelativeResize="0"/>
          <p:nvPr/>
        </p:nvPicPr>
        <p:blipFill>
          <a:blip r:embed="rId3">
            <a:alphaModFix/>
          </a:blip>
          <a:stretch>
            <a:fillRect/>
          </a:stretch>
        </p:blipFill>
        <p:spPr>
          <a:xfrm>
            <a:off x="703800" y="1566570"/>
            <a:ext cx="2988575" cy="2588200"/>
          </a:xfrm>
          <a:prstGeom prst="rect">
            <a:avLst/>
          </a:prstGeom>
          <a:noFill/>
          <a:ln>
            <a:noFill/>
          </a:ln>
        </p:spPr>
      </p:pic>
      <p:pic>
        <p:nvPicPr>
          <p:cNvPr id="389" name="Google Shape;389;p50"/>
          <p:cNvPicPr preferRelativeResize="0"/>
          <p:nvPr/>
        </p:nvPicPr>
        <p:blipFill>
          <a:blip r:embed="rId4">
            <a:alphaModFix/>
          </a:blip>
          <a:stretch>
            <a:fillRect/>
          </a:stretch>
        </p:blipFill>
        <p:spPr>
          <a:xfrm>
            <a:off x="7258687" y="1521800"/>
            <a:ext cx="1414413" cy="405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Mechanical Assembly Components</a:t>
            </a:r>
            <a:endParaRPr/>
          </a:p>
        </p:txBody>
      </p:sp>
      <p:sp>
        <p:nvSpPr>
          <p:cNvPr id="395" name="Google Shape;395;p51"/>
          <p:cNvSpPr txBox="1"/>
          <p:nvPr/>
        </p:nvSpPr>
        <p:spPr>
          <a:xfrm>
            <a:off x="5193400" y="1092475"/>
            <a:ext cx="2507700" cy="22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Meller Optics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Maximum 7 week lead time, 3 weeks expected</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2040 C</a:t>
            </a:r>
            <a:r>
              <a:rPr baseline="30000" lang="en" sz="1200">
                <a:solidFill>
                  <a:schemeClr val="dk2"/>
                </a:solidFill>
              </a:rPr>
              <a:t>o</a:t>
            </a:r>
            <a:r>
              <a:rPr lang="en" sz="1200">
                <a:solidFill>
                  <a:schemeClr val="dk2"/>
                </a:solidFill>
              </a:rPr>
              <a:t> melting,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Incredible mechanical properties, 9 Moh’s hardness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TRL 4 (sapphire),</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Mass: 1.085 kg</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pic>
        <p:nvPicPr>
          <p:cNvPr id="396" name="Google Shape;396;p51"/>
          <p:cNvPicPr preferRelativeResize="0"/>
          <p:nvPr/>
        </p:nvPicPr>
        <p:blipFill>
          <a:blip r:embed="rId3">
            <a:alphaModFix/>
          </a:blip>
          <a:stretch>
            <a:fillRect/>
          </a:stretch>
        </p:blipFill>
        <p:spPr>
          <a:xfrm>
            <a:off x="706998" y="1017725"/>
            <a:ext cx="3355688" cy="2379550"/>
          </a:xfrm>
          <a:prstGeom prst="rect">
            <a:avLst/>
          </a:prstGeom>
          <a:noFill/>
          <a:ln>
            <a:noFill/>
          </a:ln>
        </p:spPr>
      </p:pic>
      <p:pic>
        <p:nvPicPr>
          <p:cNvPr id="397" name="Google Shape;397;p51"/>
          <p:cNvPicPr preferRelativeResize="0"/>
          <p:nvPr/>
        </p:nvPicPr>
        <p:blipFill>
          <a:blip r:embed="rId4">
            <a:alphaModFix/>
          </a:blip>
          <a:stretch>
            <a:fillRect/>
          </a:stretch>
        </p:blipFill>
        <p:spPr>
          <a:xfrm>
            <a:off x="1086050" y="3543050"/>
            <a:ext cx="4486400" cy="1600450"/>
          </a:xfrm>
          <a:prstGeom prst="rect">
            <a:avLst/>
          </a:prstGeom>
          <a:noFill/>
          <a:ln>
            <a:noFill/>
          </a:ln>
        </p:spPr>
      </p:pic>
      <p:sp>
        <p:nvSpPr>
          <p:cNvPr id="398" name="Google Shape;398;p51"/>
          <p:cNvSpPr txBox="1"/>
          <p:nvPr/>
        </p:nvSpPr>
        <p:spPr>
          <a:xfrm>
            <a:off x="5900850" y="4231825"/>
            <a:ext cx="3198300" cy="10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solidFill>
                  <a:schemeClr val="dk2"/>
                </a:solidFill>
              </a:rPr>
              <a:t>Vargas, William E, Junxin Wang, and Gunnar A Niklasson. 2021. “Effective Backscattering and Absorption Coefficients of Light Diffusing Materials Retrieved from Reflectance and Transmittance Spectra of Diffuse Radiation.” Journal of Modern Optics 68 (12): 605–23. https://doi.org/10.1080/09500340.2021.1936244.</a:t>
            </a:r>
            <a:endParaRPr i="1" sz="800">
              <a:solidFill>
                <a:schemeClr val="dk2"/>
              </a:solidFill>
            </a:endParaRPr>
          </a:p>
          <a:p>
            <a:pPr indent="0" lvl="0" marL="0" rtl="0" algn="l">
              <a:spcBef>
                <a:spcPts val="0"/>
              </a:spcBef>
              <a:spcAft>
                <a:spcPts val="0"/>
              </a:spcAft>
              <a:buNone/>
            </a:pPr>
            <a:r>
              <a:t/>
            </a:r>
            <a:endParaRPr sz="800">
              <a:solidFill>
                <a:schemeClr val="dk2"/>
              </a:solidFill>
            </a:endParaRPr>
          </a:p>
          <a:p>
            <a:pPr indent="0" lvl="0" marL="0" rtl="0" algn="l">
              <a:spcBef>
                <a:spcPts val="0"/>
              </a:spcBef>
              <a:spcAft>
                <a:spcPts val="0"/>
              </a:spcAft>
              <a:buNone/>
            </a:pPr>
            <a:r>
              <a:rPr lang="en" sz="800">
                <a:solidFill>
                  <a:schemeClr val="dk2"/>
                </a:solidFill>
              </a:rPr>
              <a:t>‌</a:t>
            </a:r>
            <a:endParaRPr sz="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584125" y="166113"/>
            <a:ext cx="188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Mission Location Summary</a:t>
            </a:r>
            <a:endParaRPr b="1"/>
          </a:p>
        </p:txBody>
      </p:sp>
      <p:sp>
        <p:nvSpPr>
          <p:cNvPr id="75" name="Google Shape;75;p16"/>
          <p:cNvSpPr txBox="1"/>
          <p:nvPr>
            <p:ph idx="1" type="body"/>
          </p:nvPr>
        </p:nvSpPr>
        <p:spPr>
          <a:xfrm>
            <a:off x="149550" y="1710375"/>
            <a:ext cx="8520600" cy="12765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Clr>
                <a:schemeClr val="dk1"/>
              </a:buClr>
              <a:buFont typeface="Arial"/>
              <a:buNone/>
            </a:pPr>
            <a:r>
              <a:rPr b="1" lang="en" sz="5700">
                <a:solidFill>
                  <a:schemeClr val="dk1"/>
                </a:solidFill>
                <a:latin typeface="Calibri"/>
                <a:ea typeface="Calibri"/>
                <a:cs typeface="Calibri"/>
                <a:sym typeface="Calibri"/>
              </a:rPr>
              <a:t>Selected Site Overview</a:t>
            </a:r>
            <a:endParaRPr b="1" sz="4150">
              <a:solidFill>
                <a:schemeClr val="dk1"/>
              </a:solidFill>
              <a:latin typeface="Calibri"/>
              <a:ea typeface="Calibri"/>
              <a:cs typeface="Calibri"/>
              <a:sym typeface="Calibri"/>
            </a:endParaRPr>
          </a:p>
          <a:p>
            <a:pPr indent="0" lvl="1" marL="457200" rtl="0" algn="l">
              <a:lnSpc>
                <a:spcPct val="100000"/>
              </a:lnSpc>
              <a:spcBef>
                <a:spcPts val="0"/>
              </a:spcBef>
              <a:spcAft>
                <a:spcPts val="0"/>
              </a:spcAft>
              <a:buNone/>
            </a:pPr>
            <a:r>
              <a:t/>
            </a:r>
            <a:endParaRPr sz="48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ct val="100000"/>
              <a:buFont typeface="Calibri"/>
              <a:buChar char="●"/>
            </a:pPr>
            <a:r>
              <a:rPr lang="en" sz="4800">
                <a:solidFill>
                  <a:schemeClr val="dk1"/>
                </a:solidFill>
                <a:latin typeface="Calibri"/>
                <a:ea typeface="Calibri"/>
                <a:cs typeface="Calibri"/>
                <a:sym typeface="Calibri"/>
              </a:rPr>
              <a:t>Highest overall suitability: Idunn Mons (96.5%)</a:t>
            </a:r>
            <a:endParaRPr sz="48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48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ct val="100000"/>
              <a:buFont typeface="Calibri"/>
              <a:buChar char="●"/>
            </a:pPr>
            <a:r>
              <a:rPr lang="en" sz="4800">
                <a:solidFill>
                  <a:schemeClr val="dk1"/>
                </a:solidFill>
                <a:latin typeface="Calibri"/>
                <a:ea typeface="Calibri"/>
                <a:cs typeface="Calibri"/>
                <a:sym typeface="Calibri"/>
              </a:rPr>
              <a:t>Optimal combination of defined topography, stable atmosphere, and minimal instrument interference</a:t>
            </a:r>
            <a:endParaRPr sz="4800">
              <a:solidFill>
                <a:schemeClr val="dk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4800">
              <a:solidFill>
                <a:schemeClr val="dk1"/>
              </a:solidFill>
              <a:latin typeface="Calibri"/>
              <a:ea typeface="Calibri"/>
              <a:cs typeface="Calibri"/>
              <a:sym typeface="Calibri"/>
            </a:endParaRPr>
          </a:p>
          <a:p>
            <a:pPr indent="-304800" lvl="0" marL="457200" rtl="0" algn="l">
              <a:lnSpc>
                <a:spcPct val="100000"/>
              </a:lnSpc>
              <a:spcBef>
                <a:spcPts val="0"/>
              </a:spcBef>
              <a:spcAft>
                <a:spcPts val="0"/>
              </a:spcAft>
              <a:buClr>
                <a:schemeClr val="dk1"/>
              </a:buClr>
              <a:buSzPct val="100000"/>
              <a:buFont typeface="Calibri"/>
              <a:buChar char="●"/>
            </a:pPr>
            <a:r>
              <a:rPr lang="en" sz="4800">
                <a:solidFill>
                  <a:schemeClr val="dk1"/>
                </a:solidFill>
                <a:latin typeface="Calibri"/>
                <a:ea typeface="Calibri"/>
                <a:cs typeface="Calibri"/>
                <a:sym typeface="Calibri"/>
              </a:rPr>
              <a:t>Trade Study Criteria: Topography (35%), Atmosphere (35%), Interference (30%)</a:t>
            </a:r>
            <a:endParaRPr sz="4800">
              <a:solidFill>
                <a:schemeClr val="dk1"/>
              </a:solidFill>
            </a:endParaRPr>
          </a:p>
          <a:p>
            <a:pPr indent="0" lvl="0" marL="0" rtl="0" algn="l">
              <a:spcBef>
                <a:spcPts val="0"/>
              </a:spcBef>
              <a:spcAft>
                <a:spcPts val="1200"/>
              </a:spcAft>
              <a:buNone/>
            </a:pPr>
            <a:r>
              <a:t/>
            </a:r>
            <a:endParaRPr/>
          </a:p>
        </p:txBody>
      </p:sp>
      <p:graphicFrame>
        <p:nvGraphicFramePr>
          <p:cNvPr id="76" name="Google Shape;76;p16"/>
          <p:cNvGraphicFramePr/>
          <p:nvPr/>
        </p:nvGraphicFramePr>
        <p:xfrm>
          <a:off x="980850" y="3019320"/>
          <a:ext cx="3000000" cy="3000000"/>
        </p:xfrm>
        <a:graphic>
          <a:graphicData uri="http://schemas.openxmlformats.org/drawingml/2006/table">
            <a:tbl>
              <a:tblPr bandRow="1" firstRow="1">
                <a:noFill/>
                <a:tableStyleId>{D453F021-3039-4E8E-B3B2-3214032742E1}</a:tableStyleId>
              </a:tblPr>
              <a:tblGrid>
                <a:gridCol w="2743200"/>
                <a:gridCol w="1371600"/>
                <a:gridCol w="914400"/>
                <a:gridCol w="914400"/>
                <a:gridCol w="914400"/>
              </a:tblGrid>
              <a:tr h="365750">
                <a:tc>
                  <a:txBody>
                    <a:bodyPr/>
                    <a:lstStyle/>
                    <a:p>
                      <a:pPr indent="0" lvl="0" marL="0" marR="0" rtl="0" algn="l">
                        <a:spcBef>
                          <a:spcPts val="0"/>
                        </a:spcBef>
                        <a:spcAft>
                          <a:spcPts val="0"/>
                        </a:spcAft>
                        <a:buNone/>
                      </a:pPr>
                      <a:r>
                        <a:rPr b="1" lang="en" sz="1200" u="none" cap="none" strike="noStrike"/>
                        <a:t>Criteria</a:t>
                      </a:r>
                      <a:endParaRPr/>
                    </a:p>
                  </a:txBody>
                  <a:tcPr marT="45725" marB="45725" marR="91450" marL="91450"/>
                </a:tc>
                <a:tc>
                  <a:txBody>
                    <a:bodyPr/>
                    <a:lstStyle/>
                    <a:p>
                      <a:pPr indent="0" lvl="0" marL="0" marR="0" rtl="0" algn="l">
                        <a:spcBef>
                          <a:spcPts val="0"/>
                        </a:spcBef>
                        <a:spcAft>
                          <a:spcPts val="0"/>
                        </a:spcAft>
                        <a:buNone/>
                      </a:pPr>
                      <a:r>
                        <a:rPr b="1" lang="en" sz="1200"/>
                        <a:t>Weight</a:t>
                      </a:r>
                      <a:endParaRPr/>
                    </a:p>
                  </a:txBody>
                  <a:tcPr marT="45725" marB="45725" marR="91450" marL="91450"/>
                </a:tc>
                <a:tc>
                  <a:txBody>
                    <a:bodyPr/>
                    <a:lstStyle/>
                    <a:p>
                      <a:pPr indent="0" lvl="0" marL="0" marR="0" rtl="0" algn="l">
                        <a:spcBef>
                          <a:spcPts val="0"/>
                        </a:spcBef>
                        <a:spcAft>
                          <a:spcPts val="0"/>
                        </a:spcAft>
                        <a:buNone/>
                      </a:pPr>
                      <a:r>
                        <a:rPr b="1" lang="en" sz="1200"/>
                        <a:t>Idunn Mons</a:t>
                      </a:r>
                      <a:endParaRPr/>
                    </a:p>
                  </a:txBody>
                  <a:tcPr marT="45725" marB="45725" marR="91450" marL="91450"/>
                </a:tc>
                <a:tc>
                  <a:txBody>
                    <a:bodyPr/>
                    <a:lstStyle/>
                    <a:p>
                      <a:pPr indent="0" lvl="0" marL="0" marR="0" rtl="0" algn="l">
                        <a:spcBef>
                          <a:spcPts val="0"/>
                        </a:spcBef>
                        <a:spcAft>
                          <a:spcPts val="0"/>
                        </a:spcAft>
                        <a:buNone/>
                      </a:pPr>
                      <a:r>
                        <a:rPr b="1" lang="en" sz="1200"/>
                        <a:t>Artemis Corona</a:t>
                      </a:r>
                      <a:endParaRPr/>
                    </a:p>
                  </a:txBody>
                  <a:tcPr marT="45725" marB="45725" marR="91450" marL="91450"/>
                </a:tc>
                <a:tc>
                  <a:txBody>
                    <a:bodyPr/>
                    <a:lstStyle/>
                    <a:p>
                      <a:pPr indent="0" lvl="0" marL="0" marR="0" rtl="0" algn="l">
                        <a:spcBef>
                          <a:spcPts val="0"/>
                        </a:spcBef>
                        <a:spcAft>
                          <a:spcPts val="0"/>
                        </a:spcAft>
                        <a:buNone/>
                      </a:pPr>
                      <a:r>
                        <a:rPr b="1" lang="en" sz="1200"/>
                        <a:t>Alpha Regio</a:t>
                      </a:r>
                      <a:endParaRPr/>
                    </a:p>
                  </a:txBody>
                  <a:tcPr marT="45725" marB="45725" marR="91450" marL="91450"/>
                </a:tc>
              </a:tr>
              <a:tr h="365750">
                <a:tc>
                  <a:txBody>
                    <a:bodyPr/>
                    <a:lstStyle/>
                    <a:p>
                      <a:pPr indent="0" lvl="0" marL="0" marR="0" rtl="0" algn="l">
                        <a:spcBef>
                          <a:spcPts val="0"/>
                        </a:spcBef>
                        <a:spcAft>
                          <a:spcPts val="0"/>
                        </a:spcAft>
                        <a:buNone/>
                      </a:pPr>
                      <a:r>
                        <a:rPr lang="en" sz="1100"/>
                        <a:t>Defined Topography</a:t>
                      </a:r>
                      <a:endParaRPr/>
                    </a:p>
                  </a:txBody>
                  <a:tcPr marT="45725" marB="45725" marR="91450" marL="91450"/>
                </a:tc>
                <a:tc>
                  <a:txBody>
                    <a:bodyPr/>
                    <a:lstStyle/>
                    <a:p>
                      <a:pPr indent="0" lvl="0" marL="0" marR="0" rtl="0" algn="l">
                        <a:spcBef>
                          <a:spcPts val="0"/>
                        </a:spcBef>
                        <a:spcAft>
                          <a:spcPts val="0"/>
                        </a:spcAft>
                        <a:buNone/>
                      </a:pPr>
                      <a:r>
                        <a:rPr lang="en" sz="1100"/>
                        <a:t>35%</a:t>
                      </a:r>
                      <a:endParaRPr/>
                    </a:p>
                  </a:txBody>
                  <a:tcPr marT="45725" marB="45725" marR="91450" marL="91450"/>
                </a:tc>
                <a:tc>
                  <a:txBody>
                    <a:bodyPr/>
                    <a:lstStyle/>
                    <a:p>
                      <a:pPr indent="0" lvl="0" marL="0" marR="0" rtl="0" algn="l">
                        <a:spcBef>
                          <a:spcPts val="0"/>
                        </a:spcBef>
                        <a:spcAft>
                          <a:spcPts val="0"/>
                        </a:spcAft>
                        <a:buNone/>
                      </a:pPr>
                      <a:r>
                        <a:rPr lang="en" sz="1100"/>
                        <a:t>10</a:t>
                      </a:r>
                      <a:endParaRPr/>
                    </a:p>
                  </a:txBody>
                  <a:tcPr marT="45725" marB="45725" marR="91450" marL="91450"/>
                </a:tc>
                <a:tc>
                  <a:txBody>
                    <a:bodyPr/>
                    <a:lstStyle/>
                    <a:p>
                      <a:pPr indent="0" lvl="0" marL="0" marR="0" rtl="0" algn="l">
                        <a:spcBef>
                          <a:spcPts val="0"/>
                        </a:spcBef>
                        <a:spcAft>
                          <a:spcPts val="0"/>
                        </a:spcAft>
                        <a:buNone/>
                      </a:pPr>
                      <a:r>
                        <a:rPr lang="en" sz="1100"/>
                        <a:t>9</a:t>
                      </a:r>
                      <a:endParaRPr/>
                    </a:p>
                  </a:txBody>
                  <a:tcPr marT="45725" marB="45725" marR="91450" marL="91450"/>
                </a:tc>
                <a:tc>
                  <a:txBody>
                    <a:bodyPr/>
                    <a:lstStyle/>
                    <a:p>
                      <a:pPr indent="0" lvl="0" marL="0" marR="0" rtl="0" algn="l">
                        <a:spcBef>
                          <a:spcPts val="0"/>
                        </a:spcBef>
                        <a:spcAft>
                          <a:spcPts val="0"/>
                        </a:spcAft>
                        <a:buNone/>
                      </a:pPr>
                      <a:r>
                        <a:rPr lang="en" sz="1100"/>
                        <a:t>10</a:t>
                      </a:r>
                      <a:endParaRPr/>
                    </a:p>
                  </a:txBody>
                  <a:tcPr marT="45725" marB="45725" marR="91450" marL="91450"/>
                </a:tc>
              </a:tr>
              <a:tr h="365750">
                <a:tc>
                  <a:txBody>
                    <a:bodyPr/>
                    <a:lstStyle/>
                    <a:p>
                      <a:pPr indent="0" lvl="0" marL="0" marR="0" rtl="0" algn="l">
                        <a:spcBef>
                          <a:spcPts val="0"/>
                        </a:spcBef>
                        <a:spcAft>
                          <a:spcPts val="0"/>
                        </a:spcAft>
                        <a:buNone/>
                      </a:pPr>
                      <a:r>
                        <a:rPr lang="en" sz="1100"/>
                        <a:t>Stable Atmosphere</a:t>
                      </a:r>
                      <a:endParaRPr/>
                    </a:p>
                  </a:txBody>
                  <a:tcPr marT="45725" marB="45725" marR="91450" marL="91450"/>
                </a:tc>
                <a:tc>
                  <a:txBody>
                    <a:bodyPr/>
                    <a:lstStyle/>
                    <a:p>
                      <a:pPr indent="0" lvl="0" marL="0" marR="0" rtl="0" algn="l">
                        <a:spcBef>
                          <a:spcPts val="0"/>
                        </a:spcBef>
                        <a:spcAft>
                          <a:spcPts val="0"/>
                        </a:spcAft>
                        <a:buNone/>
                      </a:pPr>
                      <a:r>
                        <a:rPr lang="en" sz="1100"/>
                        <a:t>35%</a:t>
                      </a:r>
                      <a:endParaRPr/>
                    </a:p>
                  </a:txBody>
                  <a:tcPr marT="45725" marB="45725" marR="91450" marL="91450"/>
                </a:tc>
                <a:tc>
                  <a:txBody>
                    <a:bodyPr/>
                    <a:lstStyle/>
                    <a:p>
                      <a:pPr indent="0" lvl="0" marL="0" marR="0" rtl="0" algn="l">
                        <a:spcBef>
                          <a:spcPts val="0"/>
                        </a:spcBef>
                        <a:spcAft>
                          <a:spcPts val="0"/>
                        </a:spcAft>
                        <a:buNone/>
                      </a:pPr>
                      <a:r>
                        <a:rPr lang="en" sz="1100"/>
                        <a:t>9</a:t>
                      </a:r>
                      <a:endParaRPr/>
                    </a:p>
                  </a:txBody>
                  <a:tcPr marT="45725" marB="45725" marR="91450" marL="91450"/>
                </a:tc>
                <a:tc>
                  <a:txBody>
                    <a:bodyPr/>
                    <a:lstStyle/>
                    <a:p>
                      <a:pPr indent="0" lvl="0" marL="0" marR="0" rtl="0" algn="l">
                        <a:spcBef>
                          <a:spcPts val="0"/>
                        </a:spcBef>
                        <a:spcAft>
                          <a:spcPts val="0"/>
                        </a:spcAft>
                        <a:buNone/>
                      </a:pPr>
                      <a:r>
                        <a:rPr lang="en" sz="1100"/>
                        <a:t>5</a:t>
                      </a:r>
                      <a:endParaRPr/>
                    </a:p>
                  </a:txBody>
                  <a:tcPr marT="45725" marB="45725" marR="91450" marL="91450"/>
                </a:tc>
                <a:tc>
                  <a:txBody>
                    <a:bodyPr/>
                    <a:lstStyle/>
                    <a:p>
                      <a:pPr indent="0" lvl="0" marL="0" marR="0" rtl="0" algn="l">
                        <a:spcBef>
                          <a:spcPts val="0"/>
                        </a:spcBef>
                        <a:spcAft>
                          <a:spcPts val="0"/>
                        </a:spcAft>
                        <a:buNone/>
                      </a:pPr>
                      <a:r>
                        <a:rPr lang="en" sz="1100"/>
                        <a:t>6</a:t>
                      </a:r>
                      <a:endParaRPr/>
                    </a:p>
                  </a:txBody>
                  <a:tcPr marT="45725" marB="45725" marR="91450" marL="91450"/>
                </a:tc>
              </a:tr>
              <a:tr h="365750">
                <a:tc>
                  <a:txBody>
                    <a:bodyPr/>
                    <a:lstStyle/>
                    <a:p>
                      <a:pPr indent="0" lvl="0" marL="0" marR="0" rtl="0" algn="l">
                        <a:spcBef>
                          <a:spcPts val="0"/>
                        </a:spcBef>
                        <a:spcAft>
                          <a:spcPts val="0"/>
                        </a:spcAft>
                        <a:buNone/>
                      </a:pPr>
                      <a:r>
                        <a:rPr lang="en" sz="1100"/>
                        <a:t>Instrument Interference</a:t>
                      </a:r>
                      <a:endParaRPr/>
                    </a:p>
                  </a:txBody>
                  <a:tcPr marT="45725" marB="45725" marR="91450" marL="91450"/>
                </a:tc>
                <a:tc>
                  <a:txBody>
                    <a:bodyPr/>
                    <a:lstStyle/>
                    <a:p>
                      <a:pPr indent="0" lvl="0" marL="0" marR="0" rtl="0" algn="l">
                        <a:spcBef>
                          <a:spcPts val="0"/>
                        </a:spcBef>
                        <a:spcAft>
                          <a:spcPts val="0"/>
                        </a:spcAft>
                        <a:buNone/>
                      </a:pPr>
                      <a:r>
                        <a:rPr lang="en" sz="1100"/>
                        <a:t>30%</a:t>
                      </a:r>
                      <a:endParaRPr/>
                    </a:p>
                  </a:txBody>
                  <a:tcPr marT="45725" marB="45725" marR="91450" marL="91450"/>
                </a:tc>
                <a:tc>
                  <a:txBody>
                    <a:bodyPr/>
                    <a:lstStyle/>
                    <a:p>
                      <a:pPr indent="0" lvl="0" marL="0" marR="0" rtl="0" algn="l">
                        <a:spcBef>
                          <a:spcPts val="0"/>
                        </a:spcBef>
                        <a:spcAft>
                          <a:spcPts val="0"/>
                        </a:spcAft>
                        <a:buNone/>
                      </a:pPr>
                      <a:r>
                        <a:rPr lang="en" sz="1100"/>
                        <a:t>10</a:t>
                      </a:r>
                      <a:endParaRPr/>
                    </a:p>
                  </a:txBody>
                  <a:tcPr marT="45725" marB="45725" marR="91450" marL="91450"/>
                </a:tc>
                <a:tc>
                  <a:txBody>
                    <a:bodyPr/>
                    <a:lstStyle/>
                    <a:p>
                      <a:pPr indent="0" lvl="0" marL="0" marR="0" rtl="0" algn="l">
                        <a:spcBef>
                          <a:spcPts val="0"/>
                        </a:spcBef>
                        <a:spcAft>
                          <a:spcPts val="0"/>
                        </a:spcAft>
                        <a:buNone/>
                      </a:pPr>
                      <a:r>
                        <a:rPr lang="en" sz="1100"/>
                        <a:t>4</a:t>
                      </a:r>
                      <a:endParaRPr/>
                    </a:p>
                  </a:txBody>
                  <a:tcPr marT="45725" marB="45725" marR="91450" marL="91450"/>
                </a:tc>
                <a:tc>
                  <a:txBody>
                    <a:bodyPr/>
                    <a:lstStyle/>
                    <a:p>
                      <a:pPr indent="0" lvl="0" marL="0" marR="0" rtl="0" algn="l">
                        <a:spcBef>
                          <a:spcPts val="0"/>
                        </a:spcBef>
                        <a:spcAft>
                          <a:spcPts val="0"/>
                        </a:spcAft>
                        <a:buNone/>
                      </a:pPr>
                      <a:r>
                        <a:rPr lang="en" sz="1100"/>
                        <a:t>3</a:t>
                      </a:r>
                      <a:endParaRPr/>
                    </a:p>
                  </a:txBody>
                  <a:tcPr marT="45725" marB="45725" marR="91450" marL="91450"/>
                </a:tc>
              </a:tr>
              <a:tr h="365750">
                <a:tc>
                  <a:txBody>
                    <a:bodyPr/>
                    <a:lstStyle/>
                    <a:p>
                      <a:pPr indent="0" lvl="0" marL="0" marR="0" rtl="0" algn="l">
                        <a:spcBef>
                          <a:spcPts val="0"/>
                        </a:spcBef>
                        <a:spcAft>
                          <a:spcPts val="0"/>
                        </a:spcAft>
                        <a:buNone/>
                      </a:pPr>
                      <a:r>
                        <a:rPr lang="en" sz="1100"/>
                        <a:t>Total Score</a:t>
                      </a:r>
                      <a:endParaRPr/>
                    </a:p>
                  </a:txBody>
                  <a:tcPr marT="45725" marB="45725" marR="91450" marL="91450"/>
                </a:tc>
                <a:tc>
                  <a:txBody>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txBody>
                  <a:tcPr marT="45725" marB="45725" marR="91450" marL="91450"/>
                </a:tc>
                <a:tc>
                  <a:txBody>
                    <a:bodyPr/>
                    <a:lstStyle/>
                    <a:p>
                      <a:pPr indent="0" lvl="0" marL="0" marR="0" rtl="0" algn="l">
                        <a:spcBef>
                          <a:spcPts val="0"/>
                        </a:spcBef>
                        <a:spcAft>
                          <a:spcPts val="0"/>
                        </a:spcAft>
                        <a:buNone/>
                      </a:pPr>
                      <a:r>
                        <a:rPr lang="en" sz="1100"/>
                        <a:t>96.5%</a:t>
                      </a:r>
                      <a:endParaRPr/>
                    </a:p>
                  </a:txBody>
                  <a:tcPr marT="45725" marB="45725" marR="91450" marL="91450"/>
                </a:tc>
                <a:tc>
                  <a:txBody>
                    <a:bodyPr/>
                    <a:lstStyle/>
                    <a:p>
                      <a:pPr indent="0" lvl="0" marL="0" marR="0" rtl="0" algn="l">
                        <a:spcBef>
                          <a:spcPts val="0"/>
                        </a:spcBef>
                        <a:spcAft>
                          <a:spcPts val="0"/>
                        </a:spcAft>
                        <a:buNone/>
                      </a:pPr>
                      <a:r>
                        <a:rPr lang="en" sz="1100"/>
                        <a:t>61.0%</a:t>
                      </a:r>
                      <a:endParaRPr/>
                    </a:p>
                  </a:txBody>
                  <a:tcPr marT="45725" marB="45725" marR="91450" marL="91450"/>
                </a:tc>
                <a:tc>
                  <a:txBody>
                    <a:bodyPr/>
                    <a:lstStyle/>
                    <a:p>
                      <a:pPr indent="0" lvl="0" marL="0" marR="0" rtl="0" algn="l">
                        <a:spcBef>
                          <a:spcPts val="0"/>
                        </a:spcBef>
                        <a:spcAft>
                          <a:spcPts val="0"/>
                        </a:spcAft>
                        <a:buNone/>
                      </a:pPr>
                      <a:r>
                        <a:rPr lang="en" sz="1100"/>
                        <a:t>65.0%</a:t>
                      </a:r>
                      <a:endParaRPr/>
                    </a:p>
                  </a:txBody>
                  <a:tcPr marT="45725" marB="45725" marR="91450" marL="91450"/>
                </a:tc>
              </a:tr>
            </a:tbl>
          </a:graphicData>
        </a:graphic>
      </p:graphicFrame>
      <p:pic>
        <p:nvPicPr>
          <p:cNvPr id="77" name="Google Shape;77;p16"/>
          <p:cNvPicPr preferRelativeResize="0"/>
          <p:nvPr/>
        </p:nvPicPr>
        <p:blipFill>
          <a:blip r:embed="rId3">
            <a:alphaModFix/>
          </a:blip>
          <a:stretch>
            <a:fillRect/>
          </a:stretch>
        </p:blipFill>
        <p:spPr>
          <a:xfrm>
            <a:off x="3003787" y="120725"/>
            <a:ext cx="1673925" cy="1239325"/>
          </a:xfrm>
          <a:prstGeom prst="rect">
            <a:avLst/>
          </a:prstGeom>
          <a:noFill/>
          <a:ln cap="flat" cmpd="sng" w="9525">
            <a:solidFill>
              <a:schemeClr val="dk1"/>
            </a:solidFill>
            <a:prstDash val="solid"/>
            <a:round/>
            <a:headEnd len="sm" w="sm" type="none"/>
            <a:tailEnd len="sm" w="sm" type="none"/>
          </a:ln>
        </p:spPr>
      </p:pic>
      <p:sp>
        <p:nvSpPr>
          <p:cNvPr id="78" name="Google Shape;78;p16"/>
          <p:cNvSpPr txBox="1"/>
          <p:nvPr/>
        </p:nvSpPr>
        <p:spPr>
          <a:xfrm>
            <a:off x="2531841" y="1392525"/>
            <a:ext cx="2617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Figure 1: 3D-rendered perspective view of Idunn Mons, a volcanic peak on Venus, based on radar data from NASA's Magellan spacecraft.</a:t>
            </a:r>
            <a:endParaRPr sz="1100">
              <a:latin typeface="Calibri"/>
              <a:ea typeface="Calibri"/>
              <a:cs typeface="Calibri"/>
              <a:sym typeface="Calibri"/>
            </a:endParaRPr>
          </a:p>
        </p:txBody>
      </p:sp>
      <p:pic>
        <p:nvPicPr>
          <p:cNvPr id="79" name="Google Shape;79;p16"/>
          <p:cNvPicPr preferRelativeResize="0"/>
          <p:nvPr/>
        </p:nvPicPr>
        <p:blipFill>
          <a:blip r:embed="rId4">
            <a:alphaModFix/>
          </a:blip>
          <a:stretch>
            <a:fillRect/>
          </a:stretch>
        </p:blipFill>
        <p:spPr>
          <a:xfrm>
            <a:off x="5399017" y="120725"/>
            <a:ext cx="2192508" cy="1239325"/>
          </a:xfrm>
          <a:prstGeom prst="rect">
            <a:avLst/>
          </a:prstGeom>
          <a:noFill/>
          <a:ln cap="flat" cmpd="sng" w="9525">
            <a:solidFill>
              <a:schemeClr val="dk1"/>
            </a:solidFill>
            <a:prstDash val="solid"/>
            <a:round/>
            <a:headEnd len="sm" w="sm" type="none"/>
            <a:tailEnd len="sm" w="sm" type="none"/>
          </a:ln>
        </p:spPr>
      </p:pic>
      <p:sp>
        <p:nvSpPr>
          <p:cNvPr id="80" name="Google Shape;80;p16"/>
          <p:cNvSpPr txBox="1"/>
          <p:nvPr/>
        </p:nvSpPr>
        <p:spPr>
          <a:xfrm>
            <a:off x="5399075" y="1360050"/>
            <a:ext cx="21924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latin typeface="Calibri"/>
                <a:ea typeface="Calibri"/>
                <a:cs typeface="Calibri"/>
                <a:sym typeface="Calibri"/>
              </a:rPr>
              <a:t>Figure 2: Infrared composite view of Idunn Mons, Venus, displaying thermal emissions indicative of recent volcanic activity.</a:t>
            </a:r>
            <a:endParaRPr sz="9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Power Calculations</a:t>
            </a:r>
            <a:endParaRPr/>
          </a:p>
        </p:txBody>
      </p:sp>
      <p:sp>
        <p:nvSpPr>
          <p:cNvPr id="404" name="Google Shape;40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chemeClr val="dk1"/>
                </a:solidFill>
              </a:rPr>
              <a:t>Maximum descent/ascent time = (upper altitude - lower altitude)/(descent/ascent velocity) = (70km - 50km)/(5m/s) = 4000s = ~1hr 7min</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Solar panel total area = 0.98m * 0.82m = 0.8036m^2</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Total solar panel power generation = solar panel area * Venus solar constant * solar panel efficiency = 0.8036m^2 * 2622W/m^2 * 30% = 632.11 watts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Battery capacity = mass of batteries used * specific energy of battery = 4kg * 200W/kg = 800W</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Data sending phase: 61.3W + 340W + 44W + 0.5 (DSS) = 445.8W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Battery charging phase: 49W (CDH) + 340W (thermal) + 0.5 (DSS) = 389.5W</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Descent and ascend (will take about an half an hour):  49W (CDH) + 340W (thermal) + 10.5W (DSS) = 399.5W </a:t>
            </a:r>
            <a:br>
              <a:rPr lang="en" sz="1200">
                <a:solidFill>
                  <a:schemeClr val="dk1"/>
                </a:solidFill>
              </a:rPr>
            </a:br>
            <a:r>
              <a:rPr lang="en" sz="1200">
                <a:solidFill>
                  <a:schemeClr val="dk1"/>
                </a:solidFill>
              </a:rPr>
              <a:t>Science cycle (slightly less than an hour): 44W (Science) + 49W (CDH) + 340W ( thermal) + 0.5 (DSS) = 433.5W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Left over power to charge battery = 632.11W -  389.5W  = 242.61W</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Time to charge battery = battery capacity / power charging = 800 / 133.04 = ~3.3 hours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 Flow Map without TCS</a:t>
            </a:r>
            <a:endParaRPr/>
          </a:p>
        </p:txBody>
      </p:sp>
      <p:pic>
        <p:nvPicPr>
          <p:cNvPr id="410" name="Google Shape;410;p53"/>
          <p:cNvPicPr preferRelativeResize="0"/>
          <p:nvPr/>
        </p:nvPicPr>
        <p:blipFill>
          <a:blip r:embed="rId3">
            <a:alphaModFix/>
          </a:blip>
          <a:stretch>
            <a:fillRect/>
          </a:stretch>
        </p:blipFill>
        <p:spPr>
          <a:xfrm>
            <a:off x="1610825" y="1017725"/>
            <a:ext cx="5662756" cy="4125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Risks Resources</a:t>
            </a:r>
            <a:endParaRPr/>
          </a:p>
        </p:txBody>
      </p:sp>
      <p:pic>
        <p:nvPicPr>
          <p:cNvPr id="416" name="Google Shape;416;p54"/>
          <p:cNvPicPr preferRelativeResize="0"/>
          <p:nvPr/>
        </p:nvPicPr>
        <p:blipFill>
          <a:blip r:embed="rId3">
            <a:alphaModFix/>
          </a:blip>
          <a:stretch>
            <a:fillRect/>
          </a:stretch>
        </p:blipFill>
        <p:spPr>
          <a:xfrm>
            <a:off x="152400" y="572700"/>
            <a:ext cx="8862519" cy="4570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*Additional Tips*</a:t>
            </a:r>
            <a:endParaRPr/>
          </a:p>
        </p:txBody>
      </p:sp>
      <p:sp>
        <p:nvSpPr>
          <p:cNvPr id="422" name="Google Shape;422;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i="1" lang="en" sz="1600">
                <a:solidFill>
                  <a:srgbClr val="FF0000"/>
                </a:solidFill>
              </a:rPr>
              <a:t>Keep in mind: </a:t>
            </a:r>
            <a:r>
              <a:rPr i="1" lang="en" sz="1600">
                <a:solidFill>
                  <a:srgbClr val="FF0000"/>
                </a:solidFill>
              </a:rPr>
              <a:t>the general goal is for your reviewers to come out of the presentation with a top level understanding of your mission. This can best be done by pulling from your PDR document and summarizing key elements.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Have minimal text when applicable. Verbally expand on what is written down rather than writing it all out.</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Pick a format for your slides and stay consistent throughout. </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Make sure any designs or images used are related to your mission (don’t include an image of an astronaut if it is not a crewed mission, or the Moon if it is a Mars mission).</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Any graphics included are clear, relevant, and cited if not created by your team.</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Do not read from the slides word for word.</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Limit filler words (um, uh, er, you know, so yeah, etc.) when presenting.</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104150" y="101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Map of </a:t>
            </a:r>
            <a:r>
              <a:rPr lang="en"/>
              <a:t>Mission Location</a:t>
            </a:r>
            <a:endParaRPr/>
          </a:p>
          <a:p>
            <a:pPr indent="0" lvl="0" marL="0" rtl="0" algn="l">
              <a:spcBef>
                <a:spcPts val="0"/>
              </a:spcBef>
              <a:spcAft>
                <a:spcPts val="0"/>
              </a:spcAft>
              <a:buNone/>
            </a:pPr>
            <a:r>
              <a:t/>
            </a:r>
            <a:endParaRPr/>
          </a:p>
        </p:txBody>
      </p:sp>
      <p:pic>
        <p:nvPicPr>
          <p:cNvPr id="86" name="Google Shape;86;p17"/>
          <p:cNvPicPr preferRelativeResize="0"/>
          <p:nvPr/>
        </p:nvPicPr>
        <p:blipFill>
          <a:blip r:embed="rId3">
            <a:alphaModFix/>
          </a:blip>
          <a:stretch>
            <a:fillRect/>
          </a:stretch>
        </p:blipFill>
        <p:spPr>
          <a:xfrm>
            <a:off x="672471" y="641550"/>
            <a:ext cx="7132253" cy="431732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graphicFrame>
        <p:nvGraphicFramePr>
          <p:cNvPr id="91" name="Google Shape;91;p18"/>
          <p:cNvGraphicFramePr/>
          <p:nvPr/>
        </p:nvGraphicFramePr>
        <p:xfrm>
          <a:off x="296388" y="801188"/>
          <a:ext cx="3000000" cy="3000000"/>
        </p:xfrm>
        <a:graphic>
          <a:graphicData uri="http://schemas.openxmlformats.org/drawingml/2006/table">
            <a:tbl>
              <a:tblPr>
                <a:noFill/>
                <a:tableStyleId>{D2670899-F140-4A70-AAAD-105AB6014C73}</a:tableStyleId>
              </a:tblPr>
              <a:tblGrid>
                <a:gridCol w="1019750"/>
                <a:gridCol w="1073975"/>
                <a:gridCol w="585325"/>
                <a:gridCol w="860050"/>
                <a:gridCol w="1087425"/>
                <a:gridCol w="1018250"/>
                <a:gridCol w="676425"/>
                <a:gridCol w="925075"/>
                <a:gridCol w="1304950"/>
              </a:tblGrid>
              <a:tr h="273525">
                <a:tc rowSpan="2">
                  <a:txBody>
                    <a:bodyPr/>
                    <a:lstStyle/>
                    <a:p>
                      <a:pPr indent="0" lvl="0" marL="0" rtl="0" algn="ctr">
                        <a:lnSpc>
                          <a:spcPct val="115000"/>
                        </a:lnSpc>
                        <a:spcBef>
                          <a:spcPts val="0"/>
                        </a:spcBef>
                        <a:spcAft>
                          <a:spcPts val="0"/>
                        </a:spcAft>
                        <a:buNone/>
                      </a:pPr>
                      <a:r>
                        <a:rPr b="1" lang="en" sz="600"/>
                        <a:t>Science Goals</a:t>
                      </a:r>
                      <a:endParaRPr b="1" sz="600"/>
                    </a:p>
                  </a:txBody>
                  <a:tcPr marT="25400" marB="25400" marR="25400" marL="25400" anchor="ctr">
                    <a:lnL cap="flat" cmpd="sng" w="17325">
                      <a:solidFill>
                        <a:srgbClr val="000000"/>
                      </a:solidFill>
                      <a:prstDash val="solid"/>
                      <a:round/>
                      <a:headEnd len="sm" w="sm" type="none"/>
                      <a:tailEnd len="sm" w="sm" type="none"/>
                    </a:lnL>
                    <a:lnR cap="flat" cmpd="sng" w="8650">
                      <a:solidFill>
                        <a:srgbClr val="CCCCCC"/>
                      </a:solidFill>
                      <a:prstDash val="solid"/>
                      <a:round/>
                      <a:headEnd len="sm" w="sm" type="none"/>
                      <a:tailEnd len="sm" w="sm" type="none"/>
                    </a:lnR>
                    <a:lnT cap="flat" cmpd="sng" w="1732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B7B7B7"/>
                    </a:solidFill>
                  </a:tcPr>
                </a:tc>
                <a:tc rowSpan="2">
                  <a:txBody>
                    <a:bodyPr/>
                    <a:lstStyle/>
                    <a:p>
                      <a:pPr indent="0" lvl="0" marL="0" rtl="0" algn="ctr">
                        <a:lnSpc>
                          <a:spcPct val="115000"/>
                        </a:lnSpc>
                        <a:spcBef>
                          <a:spcPts val="0"/>
                        </a:spcBef>
                        <a:spcAft>
                          <a:spcPts val="0"/>
                        </a:spcAft>
                        <a:buNone/>
                      </a:pPr>
                      <a:r>
                        <a:rPr b="1" lang="en" sz="600"/>
                        <a:t>Science Objectives</a:t>
                      </a:r>
                      <a:endParaRPr b="1"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1732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B7B7B7"/>
                    </a:solidFill>
                  </a:tcPr>
                </a:tc>
                <a:tc gridSpan="2">
                  <a:txBody>
                    <a:bodyPr/>
                    <a:lstStyle/>
                    <a:p>
                      <a:pPr indent="0" lvl="0" marL="0" rtl="0" algn="ctr">
                        <a:lnSpc>
                          <a:spcPct val="115000"/>
                        </a:lnSpc>
                        <a:spcBef>
                          <a:spcPts val="0"/>
                        </a:spcBef>
                        <a:spcAft>
                          <a:spcPts val="0"/>
                        </a:spcAft>
                        <a:buNone/>
                      </a:pPr>
                      <a:r>
                        <a:rPr b="1" lang="en" sz="600"/>
                        <a:t>Science Measurement Requirements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1732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B7B7B7"/>
                    </a:solidFill>
                  </a:tcPr>
                </a:tc>
                <a:tc hMerge="1"/>
                <a:tc gridSpan="2" rowSpan="2">
                  <a:txBody>
                    <a:bodyPr/>
                    <a:lstStyle/>
                    <a:p>
                      <a:pPr indent="0" lvl="0" marL="0" rtl="0" algn="ctr">
                        <a:lnSpc>
                          <a:spcPct val="115000"/>
                        </a:lnSpc>
                        <a:spcBef>
                          <a:spcPts val="0"/>
                        </a:spcBef>
                        <a:spcAft>
                          <a:spcPts val="0"/>
                        </a:spcAft>
                        <a:buNone/>
                      </a:pPr>
                      <a:r>
                        <a:rPr b="1" lang="en" sz="600"/>
                        <a:t>Instrument Performance Requirements</a:t>
                      </a:r>
                      <a:endParaRPr b="1"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1732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B7B7B7"/>
                    </a:solidFill>
                  </a:tcPr>
                </a:tc>
                <a:tc rowSpan="2" hMerge="1"/>
                <a:tc rowSpan="2">
                  <a:txBody>
                    <a:bodyPr/>
                    <a:lstStyle/>
                    <a:p>
                      <a:pPr indent="0" lvl="0" marL="0" rtl="0" algn="ctr">
                        <a:lnSpc>
                          <a:spcPct val="115000"/>
                        </a:lnSpc>
                        <a:spcBef>
                          <a:spcPts val="0"/>
                        </a:spcBef>
                        <a:spcAft>
                          <a:spcPts val="0"/>
                        </a:spcAft>
                        <a:buNone/>
                      </a:pPr>
                      <a:r>
                        <a:rPr b="1" lang="en" sz="600"/>
                        <a:t>Predicted Instrument Performance</a:t>
                      </a:r>
                      <a:endParaRPr b="1"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1732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B7B7B7"/>
                    </a:solidFill>
                  </a:tcPr>
                </a:tc>
                <a:tc rowSpan="2">
                  <a:txBody>
                    <a:bodyPr/>
                    <a:lstStyle/>
                    <a:p>
                      <a:pPr indent="0" lvl="0" marL="0" rtl="0" algn="ctr">
                        <a:lnSpc>
                          <a:spcPct val="115000"/>
                        </a:lnSpc>
                        <a:spcBef>
                          <a:spcPts val="0"/>
                        </a:spcBef>
                        <a:spcAft>
                          <a:spcPts val="0"/>
                        </a:spcAft>
                        <a:buNone/>
                      </a:pPr>
                      <a:r>
                        <a:rPr b="1" lang="en" sz="600"/>
                        <a:t>Instrument</a:t>
                      </a:r>
                      <a:endParaRPr b="1"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1732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B7B7B7"/>
                    </a:solidFill>
                  </a:tcPr>
                </a:tc>
                <a:tc rowSpan="2">
                  <a:txBody>
                    <a:bodyPr/>
                    <a:lstStyle/>
                    <a:p>
                      <a:pPr indent="0" lvl="0" marL="0" rtl="0" algn="ctr">
                        <a:lnSpc>
                          <a:spcPct val="115000"/>
                        </a:lnSpc>
                        <a:spcBef>
                          <a:spcPts val="0"/>
                        </a:spcBef>
                        <a:spcAft>
                          <a:spcPts val="0"/>
                        </a:spcAft>
                        <a:buNone/>
                      </a:pPr>
                      <a:r>
                        <a:rPr b="1" lang="en" sz="600"/>
                        <a:t>Mission Requirements</a:t>
                      </a:r>
                      <a:endParaRPr b="1" sz="600"/>
                    </a:p>
                  </a:txBody>
                  <a:tcPr marT="25400" marB="25400" marR="25400" marL="25400" anchor="ctr">
                    <a:lnL cap="flat" cmpd="sng" w="8650">
                      <a:solidFill>
                        <a:srgbClr val="CCCCCC"/>
                      </a:solidFill>
                      <a:prstDash val="solid"/>
                      <a:round/>
                      <a:headEnd len="sm" w="sm" type="none"/>
                      <a:tailEnd len="sm" w="sm" type="none"/>
                    </a:lnL>
                    <a:lnR cap="flat" cmpd="sng" w="17325">
                      <a:solidFill>
                        <a:srgbClr val="000000"/>
                      </a:solidFill>
                      <a:prstDash val="solid"/>
                      <a:round/>
                      <a:headEnd len="sm" w="sm" type="none"/>
                      <a:tailEnd len="sm" w="sm" type="none"/>
                    </a:lnR>
                    <a:lnT cap="flat" cmpd="sng" w="17325">
                      <a:solidFill>
                        <a:srgbClr val="000000"/>
                      </a:solidFill>
                      <a:prstDash val="solid"/>
                      <a:round/>
                      <a:headEnd len="sm" w="sm" type="none"/>
                      <a:tailEnd len="sm" w="sm" type="none"/>
                    </a:lnT>
                    <a:lnB cap="flat" cmpd="sng" w="8650">
                      <a:solidFill>
                        <a:srgbClr val="CCCCCC"/>
                      </a:solidFill>
                      <a:prstDash val="solid"/>
                      <a:round/>
                      <a:headEnd len="sm" w="sm" type="none"/>
                      <a:tailEnd len="sm" w="sm" type="none"/>
                    </a:lnB>
                    <a:solidFill>
                      <a:srgbClr val="B7B7B7"/>
                    </a:solidFill>
                  </a:tcPr>
                </a:tc>
              </a:tr>
              <a:tr h="209200">
                <a:tc vMerge="1"/>
                <a:tc vMerge="1"/>
                <a:tc>
                  <a:txBody>
                    <a:bodyPr/>
                    <a:lstStyle/>
                    <a:p>
                      <a:pPr indent="0" lvl="0" marL="0" rtl="0" algn="ctr">
                        <a:lnSpc>
                          <a:spcPct val="115000"/>
                        </a:lnSpc>
                        <a:spcBef>
                          <a:spcPts val="0"/>
                        </a:spcBef>
                        <a:spcAft>
                          <a:spcPts val="0"/>
                        </a:spcAft>
                        <a:buNone/>
                      </a:pPr>
                      <a:r>
                        <a:rPr lang="en" sz="600"/>
                        <a:t>Physical Parameters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lang="en" sz="600"/>
                        <a:t>Observables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999999"/>
                    </a:solidFill>
                  </a:tcPr>
                </a:tc>
                <a:tc gridSpan="2" vMerge="1"/>
                <a:tc hMerge="1" vMerge="1"/>
                <a:tc vMerge="1"/>
                <a:tc vMerge="1"/>
                <a:tc vMerge="1"/>
              </a:tr>
              <a:tr h="280800">
                <a:tc rowSpan="12">
                  <a:txBody>
                    <a:bodyPr/>
                    <a:lstStyle/>
                    <a:p>
                      <a:pPr indent="0" lvl="0" marL="0" rtl="0" algn="ctr">
                        <a:lnSpc>
                          <a:spcPct val="115000"/>
                        </a:lnSpc>
                        <a:spcBef>
                          <a:spcPts val="0"/>
                        </a:spcBef>
                        <a:spcAft>
                          <a:spcPts val="0"/>
                        </a:spcAft>
                        <a:buNone/>
                      </a:pPr>
                      <a:r>
                        <a:rPr lang="en" sz="600"/>
                        <a:t>From the Decadal Survey: Origins, Worlds, and Life, Question 6: Solid Body Atmospheres, Exospheres, Magnetospheres, and Climate Evolution.</a:t>
                      </a:r>
                      <a:endParaRPr sz="600"/>
                    </a:p>
                    <a:p>
                      <a:pPr indent="0" lvl="0" marL="0" rtl="0" algn="ctr">
                        <a:lnSpc>
                          <a:spcPct val="115000"/>
                        </a:lnSpc>
                        <a:spcBef>
                          <a:spcPts val="0"/>
                        </a:spcBef>
                        <a:spcAft>
                          <a:spcPts val="0"/>
                        </a:spcAft>
                        <a:buNone/>
                      </a:pPr>
                      <a:r>
                        <a:t/>
                      </a:r>
                      <a:endParaRPr sz="600"/>
                    </a:p>
                    <a:p>
                      <a:pPr indent="0" lvl="0" marL="0" rtl="0" algn="ctr">
                        <a:lnSpc>
                          <a:spcPct val="115000"/>
                        </a:lnSpc>
                        <a:spcBef>
                          <a:spcPts val="0"/>
                        </a:spcBef>
                        <a:spcAft>
                          <a:spcPts val="0"/>
                        </a:spcAft>
                        <a:buNone/>
                      </a:pPr>
                      <a:r>
                        <a:rPr b="1" lang="en" sz="600"/>
                        <a:t>6.4a: How do planetary surfaces and interiors influence and interact with their host atmospheres?</a:t>
                      </a:r>
                      <a:endParaRPr b="1" sz="600"/>
                    </a:p>
                    <a:p>
                      <a:pPr indent="0" lvl="0" marL="0" rtl="0" algn="ctr">
                        <a:lnSpc>
                          <a:spcPct val="115000"/>
                        </a:lnSpc>
                        <a:spcBef>
                          <a:spcPts val="0"/>
                        </a:spcBef>
                        <a:spcAft>
                          <a:spcPts val="0"/>
                        </a:spcAft>
                        <a:buNone/>
                      </a:pPr>
                      <a:r>
                        <a:t/>
                      </a:r>
                      <a:endParaRPr sz="600"/>
                    </a:p>
                    <a:p>
                      <a:pPr indent="0" lvl="0" marL="0" rtl="0" algn="ctr">
                        <a:lnSpc>
                          <a:spcPct val="115000"/>
                        </a:lnSpc>
                        <a:spcBef>
                          <a:spcPts val="0"/>
                        </a:spcBef>
                        <a:spcAft>
                          <a:spcPts val="0"/>
                        </a:spcAft>
                        <a:buNone/>
                      </a:pPr>
                      <a:r>
                        <a:rPr i="1" lang="en" sz="600"/>
                        <a:t>Citation:</a:t>
                      </a:r>
                      <a:endParaRPr i="1" sz="600"/>
                    </a:p>
                    <a:p>
                      <a:pPr indent="0" lvl="0" marL="0" rtl="0" algn="ctr">
                        <a:lnSpc>
                          <a:spcPct val="115000"/>
                        </a:lnSpc>
                        <a:spcBef>
                          <a:spcPts val="0"/>
                        </a:spcBef>
                        <a:spcAft>
                          <a:spcPts val="0"/>
                        </a:spcAft>
                        <a:buNone/>
                      </a:pPr>
                      <a:r>
                        <a:rPr lang="en" sz="600"/>
                        <a:t>(</a:t>
                      </a:r>
                      <a:r>
                        <a:rPr i="1" lang="en" sz="600"/>
                        <a:t>National Academies of Sciences, Engineering, and Medicine. 2023. Origins, Worlds, and Life: A Decadal Strategy for Planetary Science and Astrobiology 2023-2032. Washington, DC: The National Academies Press.</a:t>
                      </a:r>
                      <a:r>
                        <a:rPr i="1" lang="en" sz="600">
                          <a:uFill>
                            <a:noFill/>
                          </a:uFill>
                          <a:hlinkClick r:id="rId3"/>
                        </a:rPr>
                        <a:t> </a:t>
                      </a:r>
                      <a:r>
                        <a:rPr lang="en" sz="600" u="sng">
                          <a:solidFill>
                            <a:srgbClr val="1155CC"/>
                          </a:solidFill>
                          <a:hlinkClick r:id="rId4">
                            <a:extLst>
                              <a:ext uri="{A12FA001-AC4F-418D-AE19-62706E023703}">
                                <ahyp:hlinkClr val="tx"/>
                              </a:ext>
                            </a:extLst>
                          </a:hlinkClick>
                        </a:rPr>
                        <a:t>https://doi.org/10.17226/2652)</a:t>
                      </a:r>
                      <a:endParaRPr sz="600" u="sng">
                        <a:solidFill>
                          <a:srgbClr val="1155CC"/>
                        </a:solidFill>
                      </a:endParaRPr>
                    </a:p>
                  </a:txBody>
                  <a:tcPr marT="25400" marB="25400" marR="25400" marL="25400" anchor="ctr">
                    <a:lnL cap="flat" cmpd="sng" w="17325">
                      <a:solidFill>
                        <a:srgbClr val="000000"/>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solidFill>
                      <a:srgbClr val="D9EAD3"/>
                    </a:solidFill>
                  </a:tcPr>
                </a:tc>
                <a:tc rowSpan="4">
                  <a:txBody>
                    <a:bodyPr/>
                    <a:lstStyle/>
                    <a:p>
                      <a:pPr indent="0" lvl="0" marL="0" rtl="0" algn="ctr">
                        <a:lnSpc>
                          <a:spcPct val="115000"/>
                        </a:lnSpc>
                        <a:spcBef>
                          <a:spcPts val="0"/>
                        </a:spcBef>
                        <a:spcAft>
                          <a:spcPts val="0"/>
                        </a:spcAft>
                        <a:buNone/>
                      </a:pPr>
                      <a:r>
                        <a:t/>
                      </a:r>
                      <a:endParaRPr sz="600"/>
                    </a:p>
                    <a:p>
                      <a:pPr indent="0" lvl="0" marL="0" rtl="0" algn="ctr">
                        <a:lnSpc>
                          <a:spcPct val="115000"/>
                        </a:lnSpc>
                        <a:spcBef>
                          <a:spcPts val="0"/>
                        </a:spcBef>
                        <a:spcAft>
                          <a:spcPts val="0"/>
                        </a:spcAft>
                        <a:buNone/>
                      </a:pPr>
                      <a:r>
                        <a:rPr lang="en" sz="600"/>
                        <a:t>Determine the amount of outgassing that occurs from volcanic injections of sulfur dioxide.</a:t>
                      </a:r>
                      <a:endParaRPr sz="600"/>
                    </a:p>
                    <a:p>
                      <a:pPr indent="0" lvl="0" marL="0" rtl="0" algn="ctr">
                        <a:lnSpc>
                          <a:spcPct val="115000"/>
                        </a:lnSpc>
                        <a:spcBef>
                          <a:spcPts val="0"/>
                        </a:spcBef>
                        <a:spcAft>
                          <a:spcPts val="0"/>
                        </a:spcAft>
                        <a:buNone/>
                      </a:pPr>
                      <a:r>
                        <a:t/>
                      </a:r>
                      <a:endParaRPr sz="600"/>
                    </a:p>
                    <a:p>
                      <a:pPr indent="0" lvl="0" marL="0" rtl="0" algn="ctr">
                        <a:lnSpc>
                          <a:spcPct val="115000"/>
                        </a:lnSpc>
                        <a:spcBef>
                          <a:spcPts val="0"/>
                        </a:spcBef>
                        <a:spcAft>
                          <a:spcPts val="0"/>
                        </a:spcAft>
                        <a:buNone/>
                      </a:pPr>
                      <a:r>
                        <a:rPr lang="en" sz="600"/>
                        <a:t>(6.4a)</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9EAD3"/>
                    </a:solidFill>
                  </a:tcPr>
                </a:tc>
                <a:tc rowSpan="4">
                  <a:txBody>
                    <a:bodyPr/>
                    <a:lstStyle/>
                    <a:p>
                      <a:pPr indent="0" lvl="0" marL="0" rtl="0" algn="ctr">
                        <a:lnSpc>
                          <a:spcPct val="115000"/>
                        </a:lnSpc>
                        <a:spcBef>
                          <a:spcPts val="0"/>
                        </a:spcBef>
                        <a:spcAft>
                          <a:spcPts val="0"/>
                        </a:spcAft>
                        <a:buNone/>
                      </a:pPr>
                      <a:r>
                        <a:rPr lang="en" sz="600"/>
                        <a:t>Quantify the amount of SO2 in the near-surface venusian atmosphere in the local region of the aerobot.</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9EAD3"/>
                    </a:solidFill>
                  </a:tcPr>
                </a:tc>
                <a:tc rowSpan="4">
                  <a:txBody>
                    <a:bodyPr/>
                    <a:lstStyle/>
                    <a:p>
                      <a:pPr indent="0" lvl="0" marL="0" rtl="0" algn="ctr">
                        <a:lnSpc>
                          <a:spcPct val="115000"/>
                        </a:lnSpc>
                        <a:spcBef>
                          <a:spcPts val="0"/>
                        </a:spcBef>
                        <a:spcAft>
                          <a:spcPts val="0"/>
                        </a:spcAft>
                        <a:buNone/>
                      </a:pPr>
                      <a:r>
                        <a:rPr lang="en" sz="600"/>
                        <a:t>Collect the absorption spectrum in the 170 - 320 nm wavelength range for regions within 25 km of the aerobot.</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600"/>
                        <a:t>Wavelength range:</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170 - 320 nm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118 - 320 nm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rowSpan="4">
                  <a:txBody>
                    <a:bodyPr/>
                    <a:lstStyle/>
                    <a:p>
                      <a:pPr indent="0" lvl="0" marL="0" rtl="0" algn="ctr">
                        <a:lnSpc>
                          <a:spcPct val="115000"/>
                        </a:lnSpc>
                        <a:spcBef>
                          <a:spcPts val="0"/>
                        </a:spcBef>
                        <a:spcAft>
                          <a:spcPts val="0"/>
                        </a:spcAft>
                        <a:buNone/>
                      </a:pPr>
                      <a:r>
                        <a:rPr lang="en" sz="600"/>
                        <a:t>UV/Vis Spectrometer for SO₂ Measurement</a:t>
                      </a:r>
                      <a:endParaRPr sz="600"/>
                    </a:p>
                    <a:p>
                      <a:pPr indent="0" lvl="0" marL="0" rtl="0" algn="ctr">
                        <a:lnSpc>
                          <a:spcPct val="115000"/>
                        </a:lnSpc>
                        <a:spcBef>
                          <a:spcPts val="0"/>
                        </a:spcBef>
                        <a:spcAft>
                          <a:spcPts val="0"/>
                        </a:spcAft>
                        <a:buNone/>
                      </a:pPr>
                      <a:r>
                        <a:rPr lang="en" sz="600"/>
                        <a:t>(GSFC Advanced UV/Vis Spectrometer – collaboration with Horiba Scientific)</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 sz="600"/>
                        <a:t>Aerobot shall maintain instrument aperture in downwards direction required for key science targets</a:t>
                      </a:r>
                      <a:endParaRPr sz="600"/>
                    </a:p>
                  </a:txBody>
                  <a:tcPr marT="25400" marB="25400" marR="25400" marL="25400" anchor="ctr">
                    <a:lnL cap="flat" cmpd="sng" w="8650">
                      <a:solidFill>
                        <a:srgbClr val="CCCCCC"/>
                      </a:solidFill>
                      <a:prstDash val="solid"/>
                      <a:round/>
                      <a:headEnd len="sm" w="sm" type="none"/>
                      <a:tailEnd len="sm" w="sm" type="none"/>
                    </a:lnL>
                    <a:lnR cap="flat" cmpd="sng" w="17325">
                      <a:solidFill>
                        <a:srgbClr val="000000"/>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r>
              <a:tr h="280775">
                <a:tc vMerge="1"/>
                <a:tc vMerge="1"/>
                <a:tc vMerge="1"/>
                <a:tc vMerge="1"/>
                <a:tc>
                  <a:txBody>
                    <a:bodyPr/>
                    <a:lstStyle/>
                    <a:p>
                      <a:pPr indent="0" lvl="0" marL="0" rtl="0" algn="ctr">
                        <a:lnSpc>
                          <a:spcPct val="115000"/>
                        </a:lnSpc>
                        <a:spcBef>
                          <a:spcPts val="0"/>
                        </a:spcBef>
                        <a:spcAft>
                          <a:spcPts val="0"/>
                        </a:spcAft>
                        <a:buNone/>
                      </a:pPr>
                      <a:r>
                        <a:rPr lang="en" sz="600"/>
                        <a:t>Integration time</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 1 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11.2 ms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vMerge="1"/>
                <a:tc vMerge="1"/>
              </a:tr>
              <a:tr h="255650">
                <a:tc vMerge="1"/>
                <a:tc vMerge="1"/>
                <a:tc vMerge="1"/>
                <a:tc vMerge="1"/>
                <a:tc>
                  <a:txBody>
                    <a:bodyPr/>
                    <a:lstStyle/>
                    <a:p>
                      <a:pPr indent="0" lvl="0" marL="0" rtl="0" algn="ctr">
                        <a:lnSpc>
                          <a:spcPct val="115000"/>
                        </a:lnSpc>
                        <a:spcBef>
                          <a:spcPts val="0"/>
                        </a:spcBef>
                        <a:spcAft>
                          <a:spcPts val="0"/>
                        </a:spcAft>
                        <a:buNone/>
                      </a:pPr>
                      <a:r>
                        <a:rPr lang="en" sz="600"/>
                        <a:t>Sensitivity:</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SNR &gt; 20</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R = 2000</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vMerge="1"/>
                <a:tc vMerge="1"/>
              </a:tr>
              <a:tr h="186100">
                <a:tc vMerge="1"/>
                <a:tc vMerge="1"/>
                <a:tc vMerge="1"/>
                <a:tc vMerge="1"/>
                <a:tc>
                  <a:txBody>
                    <a:bodyPr/>
                    <a:lstStyle/>
                    <a:p>
                      <a:pPr indent="0" lvl="0" marL="0" rtl="0" algn="ctr">
                        <a:lnSpc>
                          <a:spcPct val="115000"/>
                        </a:lnSpc>
                        <a:spcBef>
                          <a:spcPts val="0"/>
                        </a:spcBef>
                        <a:spcAft>
                          <a:spcPts val="0"/>
                        </a:spcAft>
                        <a:buNone/>
                      </a:pPr>
                      <a:r>
                        <a:rPr lang="en" sz="600"/>
                        <a:t>Spatial resolution:</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0.5 nm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0.2 - 0.3 nm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vMerge="1"/>
                <a:tc rowSpan="3">
                  <a:txBody>
                    <a:bodyPr/>
                    <a:lstStyle/>
                    <a:p>
                      <a:pPr indent="0" lvl="0" marL="0" rtl="0" algn="ctr">
                        <a:lnSpc>
                          <a:spcPct val="115000"/>
                        </a:lnSpc>
                        <a:spcBef>
                          <a:spcPts val="0"/>
                        </a:spcBef>
                        <a:spcAft>
                          <a:spcPts val="0"/>
                        </a:spcAft>
                        <a:buNone/>
                      </a:pPr>
                      <a:r>
                        <a:rPr lang="en" sz="600"/>
                        <a:t>Mission must collect images for at least 13 hours.</a:t>
                      </a:r>
                      <a:endParaRPr sz="600"/>
                    </a:p>
                  </a:txBody>
                  <a:tcPr marT="25400" marB="25400" marR="25400" marL="25400" anchor="ctr">
                    <a:lnL cap="flat" cmpd="sng" w="8650">
                      <a:solidFill>
                        <a:srgbClr val="CCCCCC"/>
                      </a:solidFill>
                      <a:prstDash val="solid"/>
                      <a:round/>
                      <a:headEnd len="sm" w="sm" type="none"/>
                      <a:tailEnd len="sm" w="sm" type="none"/>
                    </a:lnL>
                    <a:lnR cap="flat" cmpd="sng" w="17325">
                      <a:solidFill>
                        <a:srgbClr val="000000"/>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r>
              <a:tr h="249500">
                <a:tc vMerge="1"/>
                <a:tc rowSpan="4">
                  <a:txBody>
                    <a:bodyPr/>
                    <a:lstStyle/>
                    <a:p>
                      <a:pPr indent="0" lvl="0" marL="0" rtl="0" algn="ctr">
                        <a:lnSpc>
                          <a:spcPct val="115000"/>
                        </a:lnSpc>
                        <a:spcBef>
                          <a:spcPts val="0"/>
                        </a:spcBef>
                        <a:spcAft>
                          <a:spcPts val="0"/>
                        </a:spcAft>
                        <a:buNone/>
                      </a:pPr>
                      <a:r>
                        <a:t/>
                      </a:r>
                      <a:endParaRPr sz="600"/>
                    </a:p>
                    <a:p>
                      <a:pPr indent="0" lvl="0" marL="0" rtl="0" algn="ctr">
                        <a:lnSpc>
                          <a:spcPct val="115000"/>
                        </a:lnSpc>
                        <a:spcBef>
                          <a:spcPts val="0"/>
                        </a:spcBef>
                        <a:spcAft>
                          <a:spcPts val="0"/>
                        </a:spcAft>
                        <a:buNone/>
                      </a:pPr>
                      <a:r>
                        <a:rPr lang="en" sz="600"/>
                        <a:t>Determine the amount of modern volcanic outgassing from the venusian interior via thermal emission</a:t>
                      </a:r>
                      <a:endParaRPr sz="600"/>
                    </a:p>
                    <a:p>
                      <a:pPr indent="0" lvl="0" marL="0" rtl="0" algn="ctr">
                        <a:lnSpc>
                          <a:spcPct val="115000"/>
                        </a:lnSpc>
                        <a:spcBef>
                          <a:spcPts val="0"/>
                        </a:spcBef>
                        <a:spcAft>
                          <a:spcPts val="0"/>
                        </a:spcAft>
                        <a:buNone/>
                      </a:pPr>
                      <a:r>
                        <a:t/>
                      </a:r>
                      <a:endParaRPr sz="600"/>
                    </a:p>
                    <a:p>
                      <a:pPr indent="0" lvl="0" marL="0" rtl="0" algn="ctr">
                        <a:lnSpc>
                          <a:spcPct val="115000"/>
                        </a:lnSpc>
                        <a:spcBef>
                          <a:spcPts val="0"/>
                        </a:spcBef>
                        <a:spcAft>
                          <a:spcPts val="0"/>
                        </a:spcAft>
                        <a:buNone/>
                      </a:pPr>
                      <a:r>
                        <a:rPr lang="en" sz="600"/>
                        <a:t>(6.4a)</a:t>
                      </a:r>
                      <a:endParaRPr sz="600"/>
                    </a:p>
                    <a:p>
                      <a:pPr indent="0" lvl="0" marL="0" rtl="0" algn="ctr">
                        <a:lnSpc>
                          <a:spcPct val="115000"/>
                        </a:lnSpc>
                        <a:spcBef>
                          <a:spcPts val="0"/>
                        </a:spcBef>
                        <a:spcAft>
                          <a:spcPts val="0"/>
                        </a:spcAft>
                        <a:buNone/>
                      </a:pPr>
                      <a:r>
                        <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9EAD3"/>
                    </a:solidFill>
                  </a:tcPr>
                </a:tc>
                <a:tc rowSpan="4">
                  <a:txBody>
                    <a:bodyPr/>
                    <a:lstStyle/>
                    <a:p>
                      <a:pPr indent="0" lvl="0" marL="0" rtl="0" algn="ctr">
                        <a:lnSpc>
                          <a:spcPct val="115000"/>
                        </a:lnSpc>
                        <a:spcBef>
                          <a:spcPts val="0"/>
                        </a:spcBef>
                        <a:spcAft>
                          <a:spcPts val="0"/>
                        </a:spcAft>
                        <a:buNone/>
                      </a:pPr>
                      <a:r>
                        <a:rPr lang="en" sz="600"/>
                        <a:t>Identify surface regions with high thermal emissivity.</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9EAD3"/>
                    </a:solidFill>
                  </a:tcPr>
                </a:tc>
                <a:tc rowSpan="4">
                  <a:txBody>
                    <a:bodyPr/>
                    <a:lstStyle/>
                    <a:p>
                      <a:pPr indent="0" lvl="0" marL="0" rtl="0" algn="ctr">
                        <a:lnSpc>
                          <a:spcPct val="115000"/>
                        </a:lnSpc>
                        <a:spcBef>
                          <a:spcPts val="0"/>
                        </a:spcBef>
                        <a:spcAft>
                          <a:spcPts val="0"/>
                        </a:spcAft>
                        <a:buNone/>
                      </a:pPr>
                      <a:r>
                        <a:rPr lang="en" sz="600"/>
                        <a:t>Intensity of infrared radiation from the venusian surface in the 0.1 - 2 millimeter wavelength range for regions within 45 km of the aerobot.</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600"/>
                        <a:t>Wavelength range:</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0.1 - 2 microns / mm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0.1 micron - 2 mm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rowSpan="4">
                  <a:txBody>
                    <a:bodyPr/>
                    <a:lstStyle/>
                    <a:p>
                      <a:pPr indent="0" lvl="0" marL="0" rtl="0" algn="ctr">
                        <a:lnSpc>
                          <a:spcPct val="115000"/>
                        </a:lnSpc>
                        <a:spcBef>
                          <a:spcPts val="0"/>
                        </a:spcBef>
                        <a:spcAft>
                          <a:spcPts val="0"/>
                        </a:spcAft>
                        <a:buNone/>
                      </a:pPr>
                      <a:r>
                        <a:rPr lang="en" sz="600"/>
                        <a:t>Infrared Radiometer/Spectrometer for Thermal Emissivity</a:t>
                      </a:r>
                      <a:endParaRPr sz="600"/>
                    </a:p>
                    <a:p>
                      <a:pPr indent="0" lvl="0" marL="0" rtl="0" algn="ctr">
                        <a:lnSpc>
                          <a:spcPct val="115000"/>
                        </a:lnSpc>
                        <a:spcBef>
                          <a:spcPts val="0"/>
                        </a:spcBef>
                        <a:spcAft>
                          <a:spcPts val="0"/>
                        </a:spcAft>
                        <a:buNone/>
                      </a:pPr>
                      <a:r>
                        <a:rPr lang="en" sz="600"/>
                        <a:t>(Ball Aerospace Infrared Thermal Emission Spectrometer – Adapted design)</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vMerge="1"/>
              </a:tr>
              <a:tr h="264000">
                <a:tc vMerge="1"/>
                <a:tc vMerge="1"/>
                <a:tc vMerge="1"/>
                <a:tc vMerge="1"/>
                <a:tc>
                  <a:txBody>
                    <a:bodyPr/>
                    <a:lstStyle/>
                    <a:p>
                      <a:pPr indent="0" lvl="0" marL="0" rtl="0" algn="ctr">
                        <a:lnSpc>
                          <a:spcPct val="115000"/>
                        </a:lnSpc>
                        <a:spcBef>
                          <a:spcPts val="0"/>
                        </a:spcBef>
                        <a:spcAft>
                          <a:spcPts val="0"/>
                        </a:spcAft>
                        <a:buNone/>
                      </a:pPr>
                      <a:r>
                        <a:rPr lang="en" sz="600"/>
                        <a:t>Integration time:</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1 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 1 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vMerge="1"/>
                <a:tc vMerge="1"/>
              </a:tr>
              <a:tr h="247225">
                <a:tc vMerge="1"/>
                <a:tc vMerge="1"/>
                <a:tc vMerge="1"/>
                <a:tc vMerge="1"/>
                <a:tc>
                  <a:txBody>
                    <a:bodyPr/>
                    <a:lstStyle/>
                    <a:p>
                      <a:pPr indent="0" lvl="0" marL="0" rtl="0" algn="ctr">
                        <a:lnSpc>
                          <a:spcPct val="115000"/>
                        </a:lnSpc>
                        <a:spcBef>
                          <a:spcPts val="0"/>
                        </a:spcBef>
                        <a:spcAft>
                          <a:spcPts val="0"/>
                        </a:spcAft>
                        <a:buNone/>
                      </a:pPr>
                      <a:r>
                        <a:rPr lang="en" sz="600"/>
                        <a:t>Sensitivity:</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1 K</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R = 100</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vMerge="1"/>
                <a:tc rowSpan="3">
                  <a:txBody>
                    <a:bodyPr/>
                    <a:lstStyle/>
                    <a:p>
                      <a:pPr indent="0" lvl="0" marL="0" rtl="0" algn="ctr">
                        <a:lnSpc>
                          <a:spcPct val="115000"/>
                        </a:lnSpc>
                        <a:spcBef>
                          <a:spcPts val="0"/>
                        </a:spcBef>
                        <a:spcAft>
                          <a:spcPts val="0"/>
                        </a:spcAft>
                        <a:buNone/>
                      </a:pPr>
                      <a:r>
                        <a:rPr lang="en" sz="600"/>
                        <a:t>Aerobot will be inserted 70 km distance from target location</a:t>
                      </a:r>
                      <a:endParaRPr sz="600"/>
                    </a:p>
                  </a:txBody>
                  <a:tcPr marT="25400" marB="25400" marR="25400" marL="25400" anchor="ctr">
                    <a:lnL cap="flat" cmpd="sng" w="8650">
                      <a:solidFill>
                        <a:srgbClr val="CCCCCC"/>
                      </a:solidFill>
                      <a:prstDash val="solid"/>
                      <a:round/>
                      <a:headEnd len="sm" w="sm" type="none"/>
                      <a:tailEnd len="sm" w="sm" type="none"/>
                    </a:lnL>
                    <a:lnR cap="flat" cmpd="sng" w="17325">
                      <a:solidFill>
                        <a:srgbClr val="000000"/>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r>
              <a:tr h="280775">
                <a:tc vMerge="1"/>
                <a:tc vMerge="1"/>
                <a:tc vMerge="1"/>
                <a:tc vMerge="1"/>
                <a:tc>
                  <a:txBody>
                    <a:bodyPr/>
                    <a:lstStyle/>
                    <a:p>
                      <a:pPr indent="0" lvl="0" marL="0" rtl="0" algn="ctr">
                        <a:lnSpc>
                          <a:spcPct val="115000"/>
                        </a:lnSpc>
                        <a:spcBef>
                          <a:spcPts val="0"/>
                        </a:spcBef>
                        <a:spcAft>
                          <a:spcPts val="0"/>
                        </a:spcAft>
                        <a:buNone/>
                      </a:pPr>
                      <a:r>
                        <a:rPr lang="en" sz="600"/>
                        <a:t>Spatial resolution:</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.01 micron / 2 cm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 1 cm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vMerge="1"/>
                <a:tc vMerge="1"/>
              </a:tr>
              <a:tr h="383750">
                <a:tc vMerge="1"/>
                <a:tc rowSpan="4">
                  <a:txBody>
                    <a:bodyPr/>
                    <a:lstStyle/>
                    <a:p>
                      <a:pPr indent="0" lvl="0" marL="0" rtl="0" algn="ctr">
                        <a:lnSpc>
                          <a:spcPct val="115000"/>
                        </a:lnSpc>
                        <a:spcBef>
                          <a:spcPts val="0"/>
                        </a:spcBef>
                        <a:spcAft>
                          <a:spcPts val="0"/>
                        </a:spcAft>
                        <a:buNone/>
                      </a:pPr>
                      <a:r>
                        <a:rPr lang="en" sz="600"/>
                        <a:t>Determine the rate of dust lifting / sand motion in the near- surface atmosphere via dust and sand fluxes.</a:t>
                      </a:r>
                      <a:endParaRPr sz="600"/>
                    </a:p>
                    <a:p>
                      <a:pPr indent="0" lvl="0" marL="0" rtl="0" algn="ctr">
                        <a:lnSpc>
                          <a:spcPct val="115000"/>
                        </a:lnSpc>
                        <a:spcBef>
                          <a:spcPts val="0"/>
                        </a:spcBef>
                        <a:spcAft>
                          <a:spcPts val="0"/>
                        </a:spcAft>
                        <a:buNone/>
                      </a:pPr>
                      <a:r>
                        <a:t/>
                      </a:r>
                      <a:endParaRPr sz="600"/>
                    </a:p>
                    <a:p>
                      <a:pPr indent="0" lvl="0" marL="0" rtl="0" algn="ctr">
                        <a:lnSpc>
                          <a:spcPct val="115000"/>
                        </a:lnSpc>
                        <a:spcBef>
                          <a:spcPts val="0"/>
                        </a:spcBef>
                        <a:spcAft>
                          <a:spcPts val="0"/>
                        </a:spcAft>
                        <a:buNone/>
                      </a:pPr>
                      <a:r>
                        <a:rPr lang="en" sz="600"/>
                        <a:t>(6.4c)</a:t>
                      </a:r>
                      <a:endParaRPr sz="600"/>
                    </a:p>
                    <a:p>
                      <a:pPr indent="0" lvl="0" marL="0" rtl="0" algn="ctr">
                        <a:lnSpc>
                          <a:spcPct val="115000"/>
                        </a:lnSpc>
                        <a:spcBef>
                          <a:spcPts val="0"/>
                        </a:spcBef>
                        <a:spcAft>
                          <a:spcPts val="0"/>
                        </a:spcAft>
                        <a:buNone/>
                      </a:pPr>
                      <a:r>
                        <a:t/>
                      </a:r>
                      <a:endParaRPr sz="600"/>
                    </a:p>
                    <a:p>
                      <a:pPr indent="0" lvl="0" marL="0" rtl="0" algn="ctr">
                        <a:lnSpc>
                          <a:spcPct val="115000"/>
                        </a:lnSpc>
                        <a:spcBef>
                          <a:spcPts val="0"/>
                        </a:spcBef>
                        <a:spcAft>
                          <a:spcPts val="0"/>
                        </a:spcAft>
                        <a:buNone/>
                      </a:pPr>
                      <a:r>
                        <a:rPr lang="en" sz="600"/>
                        <a:t>Determine if water was ever present? This has atmospheric implications.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solidFill>
                      <a:srgbClr val="D9EAD3"/>
                    </a:solidFill>
                  </a:tcPr>
                </a:tc>
                <a:tc rowSpan="4">
                  <a:txBody>
                    <a:bodyPr/>
                    <a:lstStyle/>
                    <a:p>
                      <a:pPr indent="0" lvl="0" marL="0" rtl="0" algn="ctr">
                        <a:lnSpc>
                          <a:spcPct val="115000"/>
                        </a:lnSpc>
                        <a:spcBef>
                          <a:spcPts val="0"/>
                        </a:spcBef>
                        <a:spcAft>
                          <a:spcPts val="0"/>
                        </a:spcAft>
                        <a:buNone/>
                      </a:pPr>
                      <a:r>
                        <a:rPr lang="en" sz="600"/>
                        <a:t>Quantify the wind speed and granule (dust, sand) number densities in the near-surface atmosphere.</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solidFill>
                      <a:srgbClr val="D9EAD3"/>
                    </a:solidFill>
                  </a:tcPr>
                </a:tc>
                <a:tc rowSpan="4">
                  <a:txBody>
                    <a:bodyPr/>
                    <a:lstStyle/>
                    <a:p>
                      <a:pPr indent="0" lvl="0" marL="0" rtl="0" algn="ctr">
                        <a:lnSpc>
                          <a:spcPct val="115000"/>
                        </a:lnSpc>
                        <a:spcBef>
                          <a:spcPts val="0"/>
                        </a:spcBef>
                        <a:spcAft>
                          <a:spcPts val="0"/>
                        </a:spcAft>
                        <a:buNone/>
                      </a:pPr>
                      <a:r>
                        <a:rPr lang="en" sz="600"/>
                        <a:t>Determine the amount of obscuration/scattering due to dust particles in the optical wavelength range (170 - 900 nm).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600"/>
                        <a:t>Wavelength range:</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N/A (optical, 170 - 900 nm)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255 - 750 nm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rowSpan="4">
                  <a:txBody>
                    <a:bodyPr/>
                    <a:lstStyle/>
                    <a:p>
                      <a:pPr indent="0" lvl="0" marL="0" rtl="0" algn="ctr">
                        <a:lnSpc>
                          <a:spcPct val="115000"/>
                        </a:lnSpc>
                        <a:spcBef>
                          <a:spcPts val="0"/>
                        </a:spcBef>
                        <a:spcAft>
                          <a:spcPts val="0"/>
                        </a:spcAft>
                        <a:buNone/>
                      </a:pPr>
                      <a:r>
                        <a:rPr lang="en" sz="600"/>
                        <a:t>MEDA Dust and Radiance Tool (Adapted Design)</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tcPr>
                </a:tc>
                <a:tc vMerge="1"/>
              </a:tr>
              <a:tr h="367200">
                <a:tc vMerge="1"/>
                <a:tc vMerge="1"/>
                <a:tc vMerge="1"/>
                <a:tc vMerge="1"/>
                <a:tc>
                  <a:txBody>
                    <a:bodyPr/>
                    <a:lstStyle/>
                    <a:p>
                      <a:pPr indent="0" lvl="0" marL="0" rtl="0" algn="ctr">
                        <a:lnSpc>
                          <a:spcPct val="115000"/>
                        </a:lnSpc>
                        <a:spcBef>
                          <a:spcPts val="0"/>
                        </a:spcBef>
                        <a:spcAft>
                          <a:spcPts val="0"/>
                        </a:spcAft>
                        <a:buNone/>
                      </a:pPr>
                      <a:r>
                        <a:rPr lang="en" sz="600"/>
                        <a:t>Spatial resolution:</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0.1 nm</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12 Mb image</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vMerge="1"/>
                <a:tc rowSpan="3">
                  <a:txBody>
                    <a:bodyPr/>
                    <a:lstStyle/>
                    <a:p>
                      <a:pPr indent="0" lvl="0" marL="0" rtl="0" algn="ctr">
                        <a:lnSpc>
                          <a:spcPct val="115000"/>
                        </a:lnSpc>
                        <a:spcBef>
                          <a:spcPts val="0"/>
                        </a:spcBef>
                        <a:spcAft>
                          <a:spcPts val="0"/>
                        </a:spcAft>
                        <a:buNone/>
                      </a:pPr>
                      <a:r>
                        <a:rPr lang="en" sz="600"/>
                        <a:t>Aerobot must cover at least 4,795 km of infrared imaging coverage.</a:t>
                      </a:r>
                      <a:endParaRPr sz="600"/>
                    </a:p>
                  </a:txBody>
                  <a:tcPr marT="25400" marB="25400" marR="25400" marL="25400" anchor="ctr">
                    <a:lnL cap="flat" cmpd="sng" w="8650">
                      <a:solidFill>
                        <a:srgbClr val="CCCCCC"/>
                      </a:solidFill>
                      <a:prstDash val="solid"/>
                      <a:round/>
                      <a:headEnd len="sm" w="sm" type="none"/>
                      <a:tailEnd len="sm" w="sm" type="none"/>
                    </a:lnL>
                    <a:lnR cap="flat" cmpd="sng" w="17325">
                      <a:solidFill>
                        <a:srgbClr val="000000"/>
                      </a:solidFill>
                      <a:prstDash val="solid"/>
                      <a:round/>
                      <a:headEnd len="sm" w="sm" type="none"/>
                      <a:tailEnd len="sm" w="sm" type="none"/>
                    </a:lnR>
                    <a:lnT cap="flat" cmpd="sng" w="8650">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tcPr>
                </a:tc>
              </a:tr>
              <a:tr h="369150">
                <a:tc vMerge="1"/>
                <a:tc vMerge="1"/>
                <a:tc vMerge="1"/>
                <a:tc vMerge="1"/>
                <a:tc>
                  <a:txBody>
                    <a:bodyPr/>
                    <a:lstStyle/>
                    <a:p>
                      <a:pPr indent="0" lvl="0" marL="0" rtl="0" algn="ctr">
                        <a:lnSpc>
                          <a:spcPct val="115000"/>
                        </a:lnSpc>
                        <a:spcBef>
                          <a:spcPts val="0"/>
                        </a:spcBef>
                        <a:spcAft>
                          <a:spcPts val="0"/>
                        </a:spcAft>
                        <a:buNone/>
                      </a:pPr>
                      <a:r>
                        <a:rPr lang="en" sz="600"/>
                        <a:t>Integration time:</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1 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57 kb/s</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8650">
                      <a:solidFill>
                        <a:srgbClr val="CCCCCC"/>
                      </a:solidFill>
                      <a:prstDash val="solid"/>
                      <a:round/>
                      <a:headEnd len="sm" w="sm" type="none"/>
                      <a:tailEnd len="sm" w="sm" type="none"/>
                    </a:lnB>
                  </a:tcPr>
                </a:tc>
                <a:tc vMerge="1"/>
                <a:tc vMerge="1"/>
              </a:tr>
              <a:tr h="374950">
                <a:tc vMerge="1"/>
                <a:tc vMerge="1"/>
                <a:tc vMerge="1"/>
                <a:tc vMerge="1"/>
                <a:tc>
                  <a:txBody>
                    <a:bodyPr/>
                    <a:lstStyle/>
                    <a:p>
                      <a:pPr indent="0" lvl="0" marL="0" rtl="0" algn="ctr">
                        <a:lnSpc>
                          <a:spcPct val="115000"/>
                        </a:lnSpc>
                        <a:spcBef>
                          <a:spcPts val="0"/>
                        </a:spcBef>
                        <a:spcAft>
                          <a:spcPts val="0"/>
                        </a:spcAft>
                        <a:buNone/>
                      </a:pPr>
                      <a:r>
                        <a:rPr lang="en" sz="600"/>
                        <a:t>Sensitivity:</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 sz="600"/>
                        <a:t>&lt; 2 W/m^2</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lang="en" sz="600"/>
                        <a:t>.5 W/m^2</a:t>
                      </a:r>
                      <a:endParaRPr sz="600"/>
                    </a:p>
                  </a:txBody>
                  <a:tcPr marT="25400" marB="25400" marR="25400" marL="25400" anchor="ctr">
                    <a:lnL cap="flat" cmpd="sng" w="8650">
                      <a:solidFill>
                        <a:srgbClr val="CCCCCC"/>
                      </a:solidFill>
                      <a:prstDash val="solid"/>
                      <a:round/>
                      <a:headEnd len="sm" w="sm" type="none"/>
                      <a:tailEnd len="sm" w="sm" type="none"/>
                    </a:lnL>
                    <a:lnR cap="flat" cmpd="sng" w="8650">
                      <a:solidFill>
                        <a:srgbClr val="CCCCCC"/>
                      </a:solidFill>
                      <a:prstDash val="solid"/>
                      <a:round/>
                      <a:headEnd len="sm" w="sm" type="none"/>
                      <a:tailEnd len="sm" w="sm" type="none"/>
                    </a:lnR>
                    <a:lnT cap="flat" cmpd="sng" w="8650">
                      <a:solidFill>
                        <a:srgbClr val="CCCCCC"/>
                      </a:solidFill>
                      <a:prstDash val="solid"/>
                      <a:round/>
                      <a:headEnd len="sm" w="sm" type="none"/>
                      <a:tailEnd len="sm" w="sm" type="none"/>
                    </a:lnT>
                    <a:lnB cap="flat" cmpd="sng" w="17325">
                      <a:solidFill>
                        <a:srgbClr val="000000"/>
                      </a:solidFill>
                      <a:prstDash val="solid"/>
                      <a:round/>
                      <a:headEnd len="sm" w="sm" type="none"/>
                      <a:tailEnd len="sm" w="sm" type="none"/>
                    </a:lnB>
                  </a:tcPr>
                </a:tc>
                <a:tc vMerge="1"/>
                <a:tc vMerge="1"/>
              </a:tr>
            </a:tbl>
          </a:graphicData>
        </a:graphic>
      </p:graphicFrame>
      <p:sp>
        <p:nvSpPr>
          <p:cNvPr id="92" name="Google Shape;92;p18"/>
          <p:cNvSpPr txBox="1"/>
          <p:nvPr/>
        </p:nvSpPr>
        <p:spPr>
          <a:xfrm>
            <a:off x="152400" y="133700"/>
            <a:ext cx="490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Science Traceability Matrix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505125" y="479700"/>
            <a:ext cx="559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Science Instrumentation Overview</a:t>
            </a:r>
            <a:endParaRPr i="1"/>
          </a:p>
        </p:txBody>
      </p:sp>
      <p:sp>
        <p:nvSpPr>
          <p:cNvPr id="98" name="Google Shape;98;p19"/>
          <p:cNvSpPr txBox="1"/>
          <p:nvPr>
            <p:ph idx="1" type="body"/>
          </p:nvPr>
        </p:nvSpPr>
        <p:spPr>
          <a:xfrm>
            <a:off x="311700" y="2029625"/>
            <a:ext cx="8520600" cy="1484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200">
              <a:solidFill>
                <a:schemeClr val="dk1"/>
              </a:solidFill>
            </a:endParaRPr>
          </a:p>
          <a:p>
            <a:pPr indent="0" lvl="0" marL="0" rtl="0" algn="l">
              <a:spcBef>
                <a:spcPts val="0"/>
              </a:spcBef>
              <a:spcAft>
                <a:spcPts val="1200"/>
              </a:spcAft>
              <a:buNone/>
            </a:pPr>
            <a:r>
              <a:t/>
            </a:r>
            <a:endParaRPr/>
          </a:p>
        </p:txBody>
      </p:sp>
      <p:sp>
        <p:nvSpPr>
          <p:cNvPr id="99" name="Google Shape;99;p19"/>
          <p:cNvSpPr txBox="1"/>
          <p:nvPr/>
        </p:nvSpPr>
        <p:spPr>
          <a:xfrm>
            <a:off x="505125" y="994125"/>
            <a:ext cx="2633700" cy="402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600">
                <a:solidFill>
                  <a:srgbClr val="162EB9"/>
                </a:solidFill>
              </a:rPr>
              <a:t>UV/Visible Spectrometer</a:t>
            </a:r>
            <a:endParaRPr sz="1600">
              <a:solidFill>
                <a:srgbClr val="162EB9"/>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Purpose:</a:t>
            </a:r>
            <a:r>
              <a:rPr lang="en" sz="1200">
                <a:solidFill>
                  <a:schemeClr val="dk1"/>
                </a:solidFill>
              </a:rPr>
              <a:t> Quantify volcanic outgassing via SO₂ absorption in the 170–320 nm band</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Heritage:</a:t>
            </a:r>
            <a:r>
              <a:rPr lang="en" sz="1200">
                <a:solidFill>
                  <a:schemeClr val="dk1"/>
                </a:solidFill>
              </a:rPr>
              <a:t> GSFC Advanced UV/Vis Spectrometer (collaboration with Horiba Scientific)</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Mounting: </a:t>
            </a:r>
            <a:r>
              <a:rPr lang="en" sz="1200">
                <a:solidFill>
                  <a:schemeClr val="dk1"/>
                </a:solidFill>
              </a:rPr>
              <a:t>Downward-pointing aperture integrated into aerobot chassis</a:t>
            </a:r>
            <a:endParaRPr sz="1200">
              <a:solidFill>
                <a:schemeClr val="dk1"/>
              </a:solidFill>
            </a:endParaRPr>
          </a:p>
          <a:p>
            <a:pPr indent="0" lvl="0" marL="0" rtl="0" algn="l">
              <a:spcBef>
                <a:spcPts val="1200"/>
              </a:spcBef>
              <a:spcAft>
                <a:spcPts val="0"/>
              </a:spcAft>
              <a:buNone/>
            </a:pPr>
            <a:r>
              <a:t/>
            </a:r>
            <a:endParaRPr sz="1800">
              <a:solidFill>
                <a:schemeClr val="dk2"/>
              </a:solidFill>
            </a:endParaRPr>
          </a:p>
        </p:txBody>
      </p:sp>
      <p:sp>
        <p:nvSpPr>
          <p:cNvPr id="100" name="Google Shape;100;p19"/>
          <p:cNvSpPr txBox="1"/>
          <p:nvPr/>
        </p:nvSpPr>
        <p:spPr>
          <a:xfrm>
            <a:off x="6252025" y="968175"/>
            <a:ext cx="2471100" cy="385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600">
                <a:solidFill>
                  <a:srgbClr val="BF9000"/>
                </a:solidFill>
              </a:rPr>
              <a:t>Infrared Radiometer / Spectrometer</a:t>
            </a:r>
            <a:endParaRPr sz="1600">
              <a:solidFill>
                <a:srgbClr val="BF9000"/>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Purpose:</a:t>
            </a:r>
            <a:r>
              <a:rPr lang="en" sz="1200">
                <a:solidFill>
                  <a:schemeClr val="dk1"/>
                </a:solidFill>
              </a:rPr>
              <a:t> Map surface thermal emissivity (0.1 µm–2 mm) to identify active volcanism</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Heritage:</a:t>
            </a:r>
            <a:r>
              <a:rPr lang="en" sz="1200">
                <a:solidFill>
                  <a:schemeClr val="dk1"/>
                </a:solidFill>
              </a:rPr>
              <a:t> Ball Aerospace Infrared Thermal Emission Spectrometer (adapted design)</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Mounting:</a:t>
            </a:r>
            <a:r>
              <a:rPr lang="en" sz="1200">
                <a:solidFill>
                  <a:schemeClr val="dk1"/>
                </a:solidFill>
              </a:rPr>
              <a:t> Horizon-pointing orientation for limb and surface scans</a:t>
            </a:r>
            <a:endParaRPr sz="1200">
              <a:solidFill>
                <a:schemeClr val="dk1"/>
              </a:solidFill>
            </a:endParaRPr>
          </a:p>
        </p:txBody>
      </p:sp>
      <p:sp>
        <p:nvSpPr>
          <p:cNvPr id="101" name="Google Shape;101;p19"/>
          <p:cNvSpPr txBox="1"/>
          <p:nvPr/>
        </p:nvSpPr>
        <p:spPr>
          <a:xfrm>
            <a:off x="3405975" y="994125"/>
            <a:ext cx="2566500" cy="3426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600">
                <a:solidFill>
                  <a:srgbClr val="FF0000"/>
                </a:solidFill>
              </a:rPr>
              <a:t>MEDA Dust &amp; Radiance Tool</a:t>
            </a:r>
            <a:endParaRPr sz="1600">
              <a:solidFill>
                <a:srgbClr val="FF0000"/>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Purpose:</a:t>
            </a:r>
            <a:r>
              <a:rPr lang="en" sz="1200">
                <a:solidFill>
                  <a:schemeClr val="dk1"/>
                </a:solidFill>
              </a:rPr>
              <a:t> Characterize near-surface aerosol optical depth and dust flux (170–900 nm)</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Adaptation:</a:t>
            </a:r>
            <a:r>
              <a:rPr lang="en" sz="1200">
                <a:solidFill>
                  <a:schemeClr val="dk1"/>
                </a:solidFill>
              </a:rPr>
              <a:t> Based on Mars Environmental Dynamics Analyzer (MEDA) suite</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Mounting: </a:t>
            </a:r>
            <a:r>
              <a:rPr lang="en" sz="1200">
                <a:solidFill>
                  <a:schemeClr val="dk1"/>
                </a:solidFill>
              </a:rPr>
              <a:t>Side-mounted for unobstructed field of view</a:t>
            </a:r>
            <a:endParaRPr sz="1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 and Constraints</a:t>
            </a:r>
            <a:endParaRPr i="1"/>
          </a:p>
        </p:txBody>
      </p:sp>
      <p:sp>
        <p:nvSpPr>
          <p:cNvPr id="107" name="Google Shape;107;p20"/>
          <p:cNvSpPr txBox="1"/>
          <p:nvPr/>
        </p:nvSpPr>
        <p:spPr>
          <a:xfrm>
            <a:off x="311700" y="487800"/>
            <a:ext cx="4029900" cy="457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u="sng">
                <a:solidFill>
                  <a:schemeClr val="dk1"/>
                </a:solidFill>
              </a:rPr>
              <a:t>Aerobot 	Requirements</a:t>
            </a:r>
            <a:endParaRPr sz="1900" u="sng">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The aerobot shall autonomously collect, process, and transmit science data from the atmosphere and transmit it to the missions orbiter</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The aerobot shall withstand withstand shocks, vibrational loads, involved throughout its life cycle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The system shall last at minimum 36 hours</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The subsystem shall stay within 200 K to 350 K ±25 K</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The system shall have an operational Command &amp; Data Handling (CDH) subsystem that processes all data for transmission with a latency of 1 second (Obkio 2025)</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 The Aerobot shall be designed to operate within a 600 power budget to ensure sufficient energy for the operation of the mission</a:t>
            </a:r>
            <a:endParaRPr sz="1300">
              <a:solidFill>
                <a:schemeClr val="dk1"/>
              </a:solidFill>
            </a:endParaRPr>
          </a:p>
        </p:txBody>
      </p:sp>
      <p:sp>
        <p:nvSpPr>
          <p:cNvPr id="108" name="Google Shape;108;p20"/>
          <p:cNvSpPr txBox="1"/>
          <p:nvPr/>
        </p:nvSpPr>
        <p:spPr>
          <a:xfrm>
            <a:off x="4998525" y="572700"/>
            <a:ext cx="3517200" cy="178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900" u="sng">
                <a:solidFill>
                  <a:schemeClr val="dk1"/>
                </a:solidFill>
              </a:rPr>
              <a:t>Aerobot Constraints</a:t>
            </a:r>
            <a:endParaRPr sz="1900" u="sng">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The aerobot shall fit within a 1m</a:t>
            </a:r>
            <a:r>
              <a:rPr baseline="30000" lang="en" sz="1300">
                <a:solidFill>
                  <a:schemeClr val="dk1"/>
                </a:solidFill>
              </a:rPr>
              <a:t>3</a:t>
            </a:r>
            <a:r>
              <a:rPr lang="en" sz="1300">
                <a:solidFill>
                  <a:schemeClr val="dk1"/>
                </a:solidFill>
              </a:rPr>
              <a:t> cube before launch</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The mission shall utilize a maximum budget of $200 million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rPr>
              <a:t>The aerobot shall be fully integrable with the descent </a:t>
            </a:r>
            <a:r>
              <a:rPr lang="en" sz="1300">
                <a:solidFill>
                  <a:schemeClr val="dk1"/>
                </a:solidFill>
              </a:rPr>
              <a:t>subsystem</a:t>
            </a:r>
            <a:endParaRPr sz="1300">
              <a:solidFill>
                <a:schemeClr val="dk1"/>
              </a:solidFill>
            </a:endParaRPr>
          </a:p>
        </p:txBody>
      </p:sp>
      <p:sp>
        <p:nvSpPr>
          <p:cNvPr id="109" name="Google Shape;109;p20"/>
          <p:cNvSpPr txBox="1"/>
          <p:nvPr/>
        </p:nvSpPr>
        <p:spPr>
          <a:xfrm>
            <a:off x="5530800" y="3146250"/>
            <a:ext cx="3142500" cy="17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dk2"/>
                </a:solidFill>
              </a:rPr>
              <a:t>ALL REQUIREMENTS MET BY SYSTEM</a:t>
            </a:r>
            <a:endParaRPr sz="2600">
              <a:solidFill>
                <a:schemeClr val="dk2"/>
              </a:solidFill>
            </a:endParaRPr>
          </a:p>
          <a:p>
            <a:pPr indent="0" lvl="0" marL="0" rtl="0" algn="ctr">
              <a:spcBef>
                <a:spcPts val="0"/>
              </a:spcBef>
              <a:spcAft>
                <a:spcPts val="0"/>
              </a:spcAft>
              <a:buNone/>
            </a:pPr>
            <a:r>
              <a:rPr lang="en" sz="2600">
                <a:solidFill>
                  <a:schemeClr val="dk2"/>
                </a:solidFill>
              </a:rPr>
              <a:t>✅</a:t>
            </a:r>
            <a:endParaRPr sz="26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202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Vehicle Design </a:t>
            </a:r>
            <a:endParaRPr i="1"/>
          </a:p>
        </p:txBody>
      </p:sp>
      <p:pic>
        <p:nvPicPr>
          <p:cNvPr id="115" name="Google Shape;115;p21" title="systemdesign.png"/>
          <p:cNvPicPr preferRelativeResize="0"/>
          <p:nvPr/>
        </p:nvPicPr>
        <p:blipFill rotWithShape="1">
          <a:blip r:embed="rId3">
            <a:alphaModFix/>
          </a:blip>
          <a:srcRect b="14597" l="6256" r="27675" t="1846"/>
          <a:stretch/>
        </p:blipFill>
        <p:spPr>
          <a:xfrm>
            <a:off x="116500" y="841975"/>
            <a:ext cx="5738676" cy="4261374"/>
          </a:xfrm>
          <a:prstGeom prst="rect">
            <a:avLst/>
          </a:prstGeom>
          <a:noFill/>
          <a:ln>
            <a:noFill/>
          </a:ln>
        </p:spPr>
      </p:pic>
      <p:sp>
        <p:nvSpPr>
          <p:cNvPr id="116" name="Google Shape;116;p21"/>
          <p:cNvSpPr txBox="1"/>
          <p:nvPr/>
        </p:nvSpPr>
        <p:spPr>
          <a:xfrm>
            <a:off x="5905350" y="1072250"/>
            <a:ext cx="2943900" cy="403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Involving new and previously used technologies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Placement of instruments was accounted for </a:t>
            </a:r>
            <a:r>
              <a:rPr lang="en" sz="1800">
                <a:solidFill>
                  <a:schemeClr val="dk1"/>
                </a:solidFill>
              </a:rPr>
              <a:t>accommodation</a:t>
            </a:r>
            <a:r>
              <a:rPr lang="en" sz="1800">
                <a:solidFill>
                  <a:schemeClr val="dk1"/>
                </a:solidFill>
              </a:rPr>
              <a:t> for everyone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Push near 45 kilogram </a:t>
            </a:r>
            <a:r>
              <a:rPr lang="en" sz="1800">
                <a:solidFill>
                  <a:schemeClr val="dk1"/>
                </a:solidFill>
              </a:rPr>
              <a:t>constraint</a:t>
            </a:r>
            <a:r>
              <a:rPr lang="en" sz="1800">
                <a:solidFill>
                  <a:schemeClr val="dk1"/>
                </a:solidFill>
              </a:rPr>
              <a:t> given by customer</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Contain 5 subsystems to make the mission possible</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